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notesSlides/notesSlide4.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8" r:id="rId3"/>
    <p:sldId id="259" r:id="rId4"/>
    <p:sldId id="263" r:id="rId5"/>
    <p:sldId id="268" r:id="rId6"/>
    <p:sldId id="280" r:id="rId7"/>
    <p:sldId id="265" r:id="rId8"/>
    <p:sldId id="266" r:id="rId9"/>
    <p:sldId id="260" r:id="rId10"/>
    <p:sldId id="281" r:id="rId11"/>
    <p:sldId id="267" r:id="rId12"/>
    <p:sldId id="283" r:id="rId13"/>
    <p:sldId id="289" r:id="rId14"/>
    <p:sldId id="290" r:id="rId15"/>
    <p:sldId id="284" r:id="rId16"/>
    <p:sldId id="286" r:id="rId17"/>
    <p:sldId id="285" r:id="rId18"/>
    <p:sldId id="287" r:id="rId19"/>
    <p:sldId id="261" r:id="rId20"/>
    <p:sldId id="288" r:id="rId21"/>
    <p:sldId id="27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B8AA"/>
    <a:srgbClr val="0CB6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388" autoAdjust="0"/>
  </p:normalViewPr>
  <p:slideViewPr>
    <p:cSldViewPr snapToGrid="0">
      <p:cViewPr varScale="1">
        <p:scale>
          <a:sx n="70" d="100"/>
          <a:sy n="70" d="100"/>
        </p:scale>
        <p:origin x="43" y="379"/>
      </p:cViewPr>
      <p:guideLst/>
    </p:cSldViewPr>
  </p:slideViewPr>
  <p:notesTextViewPr>
    <p:cViewPr>
      <p:scale>
        <a:sx n="1" d="1"/>
        <a:sy n="1" d="1"/>
      </p:scale>
      <p:origin x="0" y="0"/>
    </p:cViewPr>
  </p:notesTextViewPr>
  <p:sorterViewPr>
    <p:cViewPr varScale="1">
      <p:scale>
        <a:sx n="100" d="100"/>
        <a:sy n="100" d="100"/>
      </p:scale>
      <p:origin x="0" y="-459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___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___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___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___4.xlsx"/><Relationship Id="rId1" Type="http://schemas.openxmlformats.org/officeDocument/2006/relationships/themeOverride" Target="../theme/themeOverride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dPt>
            <c:idx val="0"/>
            <c:bubble3D val="0"/>
            <c:spPr>
              <a:solidFill>
                <a:srgbClr val="2BB8AA"/>
              </a:solidFill>
            </c:spPr>
          </c:dPt>
          <c:dPt>
            <c:idx val="1"/>
            <c:bubble3D val="0"/>
            <c:spPr>
              <a:pattFill prst="dkDnDiag">
                <a:fgClr>
                  <a:schemeClr val="bg1">
                    <a:lumMod val="85000"/>
                  </a:schemeClr>
                </a:fgClr>
                <a:bgClr>
                  <a:schemeClr val="bg2"/>
                </a:bgClr>
              </a:pattFill>
            </c:spPr>
          </c:dPt>
          <c:cat>
            <c:numRef>
              <c:f>Sheet1!$A$2:$A$3</c:f>
              <c:numCache>
                <c:formatCode>General</c:formatCode>
                <c:ptCount val="2"/>
              </c:numCache>
            </c:numRef>
          </c:cat>
          <c:val>
            <c:numRef>
              <c:f>Sheet1!$B$2:$B$3</c:f>
              <c:numCache>
                <c:formatCode>General</c:formatCode>
                <c:ptCount val="2"/>
                <c:pt idx="0">
                  <c:v>87</c:v>
                </c:pt>
                <c:pt idx="1">
                  <c:v>13</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zh-CN"/>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dPt>
            <c:idx val="0"/>
            <c:bubble3D val="0"/>
            <c:spPr>
              <a:solidFill>
                <a:srgbClr val="2BB8AA"/>
              </a:solidFill>
            </c:spPr>
          </c:dPt>
          <c:dPt>
            <c:idx val="1"/>
            <c:bubble3D val="0"/>
            <c:spPr>
              <a:pattFill prst="dkDnDiag">
                <a:fgClr>
                  <a:schemeClr val="bg1">
                    <a:lumMod val="85000"/>
                  </a:schemeClr>
                </a:fgClr>
                <a:bgClr>
                  <a:schemeClr val="bg2"/>
                </a:bgClr>
              </a:pattFill>
            </c:spPr>
          </c:dPt>
          <c:cat>
            <c:numRef>
              <c:f>Sheet1!$A$2:$A$3</c:f>
              <c:numCache>
                <c:formatCode>General</c:formatCode>
                <c:ptCount val="2"/>
              </c:numCache>
            </c:num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zh-CN"/>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dPt>
            <c:idx val="0"/>
            <c:bubble3D val="0"/>
            <c:spPr>
              <a:solidFill>
                <a:srgbClr val="2BB8AA"/>
              </a:solidFill>
            </c:spPr>
          </c:dPt>
          <c:dPt>
            <c:idx val="1"/>
            <c:bubble3D val="0"/>
            <c:spPr>
              <a:pattFill prst="dkDnDiag">
                <a:fgClr>
                  <a:schemeClr val="bg1">
                    <a:lumMod val="85000"/>
                  </a:schemeClr>
                </a:fgClr>
                <a:bgClr>
                  <a:schemeClr val="bg2"/>
                </a:bgClr>
              </a:pattFill>
            </c:spPr>
          </c:dPt>
          <c:cat>
            <c:numRef>
              <c:f>Sheet1!$A$2:$A$3</c:f>
              <c:numCache>
                <c:formatCode>General</c:formatCode>
                <c:ptCount val="2"/>
              </c:numCache>
            </c:num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zh-CN"/>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dPt>
            <c:idx val="0"/>
            <c:bubble3D val="0"/>
            <c:spPr>
              <a:solidFill>
                <a:srgbClr val="2BB8AA"/>
              </a:solidFill>
            </c:spPr>
          </c:dPt>
          <c:dPt>
            <c:idx val="1"/>
            <c:bubble3D val="0"/>
            <c:spPr>
              <a:pattFill prst="dkDnDiag">
                <a:fgClr>
                  <a:schemeClr val="bg1">
                    <a:lumMod val="85000"/>
                  </a:schemeClr>
                </a:fgClr>
                <a:bgClr>
                  <a:schemeClr val="bg2"/>
                </a:bgClr>
              </a:pattFill>
            </c:spPr>
          </c:dPt>
          <c:cat>
            <c:numRef>
              <c:f>Sheet1!$A$2:$A$3</c:f>
              <c:numCache>
                <c:formatCode>General</c:formatCode>
                <c:ptCount val="2"/>
              </c:numCache>
            </c:numRef>
          </c:cat>
          <c:val>
            <c:numRef>
              <c:f>Sheet1!$B$2:$B$3</c:f>
              <c:numCache>
                <c:formatCode>General</c:formatCode>
                <c:ptCount val="2"/>
                <c:pt idx="0">
                  <c:v>20</c:v>
                </c:pt>
                <c:pt idx="1">
                  <c:v>80</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zh-CN"/>
    </a:p>
  </c:txPr>
  <c:externalData r:id="rId2">
    <c:autoUpdate val="0"/>
  </c:externalData>
</c:chartSpace>
</file>

<file path=ppt/media/image1.png>
</file>

<file path=ppt/media/image2.png>
</file>

<file path=ppt/media/image3.pn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BECD53-B0CB-41D1-AB4D-D08A0D72489E}" type="datetimeFigureOut">
              <a:rPr lang="zh-CN" altLang="en-US" smtClean="0"/>
              <a:t>2016/5/22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554452-1894-4AC0-AA64-1B4CFD35F05C}" type="slidenum">
              <a:rPr lang="zh-CN" altLang="en-US" smtClean="0"/>
              <a:t>‹#›</a:t>
            </a:fld>
            <a:endParaRPr lang="zh-CN" altLang="en-US"/>
          </a:p>
        </p:txBody>
      </p:sp>
    </p:spTree>
    <p:extLst>
      <p:ext uri="{BB962C8B-B14F-4D97-AF65-F5344CB8AC3E}">
        <p14:creationId xmlns:p14="http://schemas.microsoft.com/office/powerpoint/2010/main" val="2802378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0554452-1894-4AC0-AA64-1B4CFD35F05C}" type="slidenum">
              <a:rPr lang="zh-CN" altLang="en-US" smtClean="0"/>
              <a:t>2</a:t>
            </a:fld>
            <a:endParaRPr lang="zh-CN" altLang="en-US"/>
          </a:p>
        </p:txBody>
      </p:sp>
    </p:spTree>
    <p:extLst>
      <p:ext uri="{BB962C8B-B14F-4D97-AF65-F5344CB8AC3E}">
        <p14:creationId xmlns:p14="http://schemas.microsoft.com/office/powerpoint/2010/main" val="1503974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0554452-1894-4AC0-AA64-1B4CFD35F05C}" type="slidenum">
              <a:rPr lang="zh-CN" altLang="en-US" smtClean="0"/>
              <a:t>3</a:t>
            </a:fld>
            <a:endParaRPr lang="zh-CN" altLang="en-US"/>
          </a:p>
        </p:txBody>
      </p:sp>
    </p:spTree>
    <p:extLst>
      <p:ext uri="{BB962C8B-B14F-4D97-AF65-F5344CB8AC3E}">
        <p14:creationId xmlns:p14="http://schemas.microsoft.com/office/powerpoint/2010/main" val="2978097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0554452-1894-4AC0-AA64-1B4CFD35F05C}" type="slidenum">
              <a:rPr lang="zh-CN" altLang="en-US" smtClean="0"/>
              <a:t>5</a:t>
            </a:fld>
            <a:endParaRPr lang="zh-CN" altLang="en-US"/>
          </a:p>
        </p:txBody>
      </p:sp>
    </p:spTree>
    <p:extLst>
      <p:ext uri="{BB962C8B-B14F-4D97-AF65-F5344CB8AC3E}">
        <p14:creationId xmlns:p14="http://schemas.microsoft.com/office/powerpoint/2010/main" val="1176968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交换机一般用于</a:t>
            </a:r>
            <a:r>
              <a:rPr lang="en-US" altLang="zh-CN" dirty="0" smtClean="0"/>
              <a:t>LAN-WAN</a:t>
            </a:r>
            <a:r>
              <a:rPr lang="zh-CN" altLang="en-US" dirty="0" smtClean="0"/>
              <a:t>的连接，交换机归于网桥，是数据链路层的设备，有些交换机也可实现第三层的交换。</a:t>
            </a:r>
            <a:endParaRPr lang="en-US" altLang="zh-CN" dirty="0" smtClean="0"/>
          </a:p>
          <a:p>
            <a:r>
              <a:rPr lang="zh-CN" altLang="en-US" dirty="0" smtClean="0"/>
              <a:t>路由器用于</a:t>
            </a:r>
            <a:r>
              <a:rPr lang="en-US" altLang="zh-CN" dirty="0" smtClean="0"/>
              <a:t>WAN-WAN</a:t>
            </a:r>
            <a:r>
              <a:rPr lang="zh-CN" altLang="en-US" dirty="0" smtClean="0"/>
              <a:t>之间的连接，可以解决异性网络之间转发分组，作用于网络层。</a:t>
            </a:r>
            <a:endParaRPr lang="en-US" altLang="zh-CN" dirty="0" smtClean="0"/>
          </a:p>
          <a:p>
            <a:r>
              <a:rPr lang="zh-CN" altLang="en-US" dirty="0" smtClean="0"/>
              <a:t>他们只是从一条线路上接受输入分组，然后向另一条线路转发。这两条线路可能分属于不同的网络，并采用不同协议。</a:t>
            </a:r>
            <a:endParaRPr lang="zh-CN" altLang="en-US" dirty="0"/>
          </a:p>
        </p:txBody>
      </p:sp>
      <p:sp>
        <p:nvSpPr>
          <p:cNvPr id="4" name="灯片编号占位符 3"/>
          <p:cNvSpPr>
            <a:spLocks noGrp="1"/>
          </p:cNvSpPr>
          <p:nvPr>
            <p:ph type="sldNum" sz="quarter" idx="10"/>
          </p:nvPr>
        </p:nvSpPr>
        <p:spPr/>
        <p:txBody>
          <a:bodyPr/>
          <a:lstStyle/>
          <a:p>
            <a:fld id="{00554452-1894-4AC0-AA64-1B4CFD35F05C}" type="slidenum">
              <a:rPr lang="zh-CN" altLang="en-US" smtClean="0"/>
              <a:t>6</a:t>
            </a:fld>
            <a:endParaRPr lang="zh-CN" altLang="en-US"/>
          </a:p>
        </p:txBody>
      </p:sp>
    </p:spTree>
    <p:extLst>
      <p:ext uri="{BB962C8B-B14F-4D97-AF65-F5344CB8AC3E}">
        <p14:creationId xmlns:p14="http://schemas.microsoft.com/office/powerpoint/2010/main" val="32382624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0554452-1894-4AC0-AA64-1B4CFD35F05C}" type="slidenum">
              <a:rPr lang="zh-CN" altLang="en-US" smtClean="0"/>
              <a:t>7</a:t>
            </a:fld>
            <a:endParaRPr lang="zh-CN" altLang="en-US"/>
          </a:p>
        </p:txBody>
      </p:sp>
    </p:spTree>
    <p:extLst>
      <p:ext uri="{BB962C8B-B14F-4D97-AF65-F5344CB8AC3E}">
        <p14:creationId xmlns:p14="http://schemas.microsoft.com/office/powerpoint/2010/main" val="917255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0554452-1894-4AC0-AA64-1B4CFD35F05C}" type="slidenum">
              <a:rPr lang="zh-CN" altLang="en-US" smtClean="0"/>
              <a:t>8</a:t>
            </a:fld>
            <a:endParaRPr lang="zh-CN" altLang="en-US"/>
          </a:p>
        </p:txBody>
      </p:sp>
    </p:spTree>
    <p:extLst>
      <p:ext uri="{BB962C8B-B14F-4D97-AF65-F5344CB8AC3E}">
        <p14:creationId xmlns:p14="http://schemas.microsoft.com/office/powerpoint/2010/main" val="548279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0554452-1894-4AC0-AA64-1B4CFD35F05C}" type="slidenum">
              <a:rPr lang="zh-CN" altLang="en-US" smtClean="0"/>
              <a:t>9</a:t>
            </a:fld>
            <a:endParaRPr lang="zh-CN" altLang="en-US"/>
          </a:p>
        </p:txBody>
      </p:sp>
    </p:spTree>
    <p:extLst>
      <p:ext uri="{BB962C8B-B14F-4D97-AF65-F5344CB8AC3E}">
        <p14:creationId xmlns:p14="http://schemas.microsoft.com/office/powerpoint/2010/main" val="615361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3004650141"/>
      </p:ext>
    </p:extLst>
  </p:cSld>
  <p:clrMapOvr>
    <a:masterClrMapping/>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1411100424"/>
      </p:ext>
    </p:extLst>
  </p:cSld>
  <p:clrMapOvr>
    <a:masterClrMapping/>
  </p:clrMapOvr>
  <p:transition spd="slow">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3903340904"/>
      </p:ext>
    </p:extLst>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924670210"/>
      </p:ext>
    </p:extLst>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3231760575"/>
      </p:ext>
    </p:extLst>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2219845047"/>
      </p:ext>
    </p:extLst>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2331517172"/>
      </p:ext>
    </p:extLst>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3298984900"/>
      </p:ext>
    </p:extLst>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DF8D573-E751-42BE-A30B-72EEAD9D334A}" type="slidenum">
              <a:rPr lang="zh-CN" altLang="en-US" smtClean="0"/>
              <a:t>‹#›</a:t>
            </a:fld>
            <a:endParaRPr lang="zh-CN" altLang="en-US"/>
          </a:p>
        </p:txBody>
      </p:sp>
      <p:pic>
        <p:nvPicPr>
          <p:cNvPr id="5" name="图片 4"/>
          <p:cNvPicPr>
            <a:picLocks noChangeAspect="1"/>
          </p:cNvPicPr>
          <p:nvPr userDrawn="1"/>
        </p:nvPicPr>
        <p:blipFill>
          <a:blip r:embed="rId2"/>
          <a:stretch>
            <a:fillRect/>
          </a:stretch>
        </p:blipFill>
        <p:spPr>
          <a:xfrm>
            <a:off x="-529" y="-297"/>
            <a:ext cx="12193057" cy="6858594"/>
          </a:xfrm>
          <a:prstGeom prst="rect">
            <a:avLst/>
          </a:prstGeom>
        </p:spPr>
      </p:pic>
      <p:sp>
        <p:nvSpPr>
          <p:cNvPr id="6" name="矩形 5"/>
          <p:cNvSpPr/>
          <p:nvPr userDrawn="1"/>
        </p:nvSpPr>
        <p:spPr>
          <a:xfrm>
            <a:off x="0" y="0"/>
            <a:ext cx="12192000"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21006874"/>
      </p:ext>
    </p:extLst>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2529910011"/>
      </p:ext>
    </p:extLst>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D17F162-D6A6-4558-B4B6-54B640630033}" type="datetimeFigureOut">
              <a:rPr lang="zh-CN" altLang="en-US" smtClean="0"/>
              <a:t>2016/5/22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4074891557"/>
      </p:ext>
    </p:extLst>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17F162-D6A6-4558-B4B6-54B640630033}" type="datetimeFigureOut">
              <a:rPr lang="zh-CN" altLang="en-US" smtClean="0"/>
              <a:t>2016/5/22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F8D573-E751-42BE-A30B-72EEAD9D334A}" type="slidenum">
              <a:rPr lang="zh-CN" altLang="en-US" smtClean="0"/>
              <a:t>‹#›</a:t>
            </a:fld>
            <a:endParaRPr lang="zh-CN" altLang="en-US"/>
          </a:p>
        </p:txBody>
      </p:sp>
    </p:spTree>
    <p:extLst>
      <p:ext uri="{BB962C8B-B14F-4D97-AF65-F5344CB8AC3E}">
        <p14:creationId xmlns:p14="http://schemas.microsoft.com/office/powerpoint/2010/main" val="23735359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cover/>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chart" Target="../charts/char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等腰三角形 9"/>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265682" y="2073429"/>
            <a:ext cx="9660636" cy="2123658"/>
          </a:xfrm>
          <a:prstGeom prst="rect">
            <a:avLst/>
          </a:prstGeom>
          <a:noFill/>
        </p:spPr>
        <p:txBody>
          <a:bodyPr wrap="square" rtlCol="0">
            <a:spAutoFit/>
          </a:bodyPr>
          <a:lstStyle/>
          <a:p>
            <a:pPr algn="ctr"/>
            <a:r>
              <a:rPr lang="en-US" altLang="zh-CN" sz="6600" b="1" dirty="0" smtClean="0">
                <a:solidFill>
                  <a:schemeClr val="bg1"/>
                </a:solidFill>
              </a:rPr>
              <a:t>ACCESS</a:t>
            </a:r>
          </a:p>
          <a:p>
            <a:pPr algn="ctr"/>
            <a:r>
              <a:rPr lang="en-US" altLang="zh-CN" sz="6600" b="1" dirty="0" smtClean="0">
                <a:solidFill>
                  <a:schemeClr val="bg1"/>
                </a:solidFill>
              </a:rPr>
              <a:t>POINT</a:t>
            </a:r>
            <a:endParaRPr lang="zh-CN" altLang="en-US" sz="6600" b="1" dirty="0">
              <a:solidFill>
                <a:schemeClr val="bg1"/>
              </a:solidFill>
            </a:endParaRPr>
          </a:p>
        </p:txBody>
      </p:sp>
      <p:sp>
        <p:nvSpPr>
          <p:cNvPr id="2" name="文本框 1"/>
          <p:cNvSpPr txBox="1"/>
          <p:nvPr/>
        </p:nvSpPr>
        <p:spPr>
          <a:xfrm>
            <a:off x="8702040" y="5151422"/>
            <a:ext cx="2506150" cy="646331"/>
          </a:xfrm>
          <a:prstGeom prst="rect">
            <a:avLst/>
          </a:prstGeom>
          <a:noFill/>
        </p:spPr>
        <p:txBody>
          <a:bodyPr wrap="square" rtlCol="0">
            <a:spAutoFit/>
          </a:bodyPr>
          <a:lstStyle/>
          <a:p>
            <a:r>
              <a:rPr lang="en-US" altLang="zh-CN" dirty="0" smtClean="0">
                <a:solidFill>
                  <a:schemeClr val="bg1"/>
                </a:solidFill>
              </a:rPr>
              <a:t>09013401 </a:t>
            </a:r>
            <a:r>
              <a:rPr lang="zh-CN" altLang="en-US" dirty="0" smtClean="0">
                <a:solidFill>
                  <a:schemeClr val="bg1"/>
                </a:solidFill>
              </a:rPr>
              <a:t>周婕</a:t>
            </a:r>
            <a:endParaRPr lang="en-US" altLang="zh-CN" dirty="0" smtClean="0">
              <a:solidFill>
                <a:schemeClr val="bg1"/>
              </a:solidFill>
            </a:endParaRPr>
          </a:p>
          <a:p>
            <a:r>
              <a:rPr lang="en-US" altLang="zh-CN" dirty="0" smtClean="0">
                <a:solidFill>
                  <a:schemeClr val="bg1"/>
                </a:solidFill>
              </a:rPr>
              <a:t>09013414 </a:t>
            </a:r>
            <a:r>
              <a:rPr lang="zh-CN" altLang="en-US" dirty="0" smtClean="0">
                <a:solidFill>
                  <a:schemeClr val="bg1"/>
                </a:solidFill>
              </a:rPr>
              <a:t>许亮</a:t>
            </a:r>
            <a:endParaRPr lang="zh-CN" altLang="en-US" dirty="0">
              <a:solidFill>
                <a:schemeClr val="bg1"/>
              </a:solidFill>
            </a:endParaRPr>
          </a:p>
        </p:txBody>
      </p:sp>
    </p:spTree>
    <p:extLst>
      <p:ext uri="{BB962C8B-B14F-4D97-AF65-F5344CB8AC3E}">
        <p14:creationId xmlns:p14="http://schemas.microsoft.com/office/powerpoint/2010/main" val="915300226"/>
      </p:ext>
    </p:extLst>
  </p:cSld>
  <p:clrMapOvr>
    <a:masterClrMapping/>
  </p:clrMapOvr>
  <p:transition spd="slow">
    <p:cove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smtClean="0">
                <a:solidFill>
                  <a:schemeClr val="accent2"/>
                </a:solidFill>
              </a:rPr>
              <a:t>认证过程</a:t>
            </a:r>
            <a:endParaRPr lang="zh-CN" altLang="en-US" sz="2800" b="1" dirty="0">
              <a:solidFill>
                <a:schemeClr val="accent2"/>
              </a:solidFill>
            </a:endParaRPr>
          </a:p>
        </p:txBody>
      </p:sp>
      <p:sp>
        <p:nvSpPr>
          <p:cNvPr id="7" name="Content Placeholder 2"/>
          <p:cNvSpPr txBox="1">
            <a:spLocks/>
          </p:cNvSpPr>
          <p:nvPr/>
        </p:nvSpPr>
        <p:spPr>
          <a:xfrm>
            <a:off x="586103" y="5013432"/>
            <a:ext cx="1949754" cy="783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CN" altLang="en-US" sz="2000" b="1" dirty="0" smtClean="0">
                <a:solidFill>
                  <a:schemeClr val="bg1"/>
                </a:solidFill>
              </a:rPr>
              <a:t>扫描</a:t>
            </a:r>
            <a:r>
              <a:rPr lang="en-US" sz="2000" b="1" dirty="0" smtClean="0">
                <a:solidFill>
                  <a:schemeClr val="bg1"/>
                </a:solidFill>
              </a:rPr>
              <a:t> </a:t>
            </a:r>
          </a:p>
          <a:p>
            <a:pPr marL="0" indent="0">
              <a:buFont typeface="Arial" pitchFamily="34" charset="0"/>
              <a:buNone/>
            </a:pPr>
            <a:r>
              <a:rPr lang="zh-CN" altLang="en-US" sz="1100" dirty="0" smtClean="0">
                <a:solidFill>
                  <a:schemeClr val="bg1"/>
                </a:solidFill>
              </a:rPr>
              <a:t>用于</a:t>
            </a:r>
            <a:r>
              <a:rPr lang="en-US" altLang="zh-CN" sz="1100" dirty="0" smtClean="0">
                <a:solidFill>
                  <a:schemeClr val="bg1"/>
                </a:solidFill>
              </a:rPr>
              <a:t>STA</a:t>
            </a:r>
            <a:r>
              <a:rPr lang="zh-CN" altLang="en-US" sz="1100" dirty="0" smtClean="0">
                <a:solidFill>
                  <a:schemeClr val="bg1"/>
                </a:solidFill>
              </a:rPr>
              <a:t>发现无线网络。</a:t>
            </a:r>
            <a:endParaRPr lang="en-US" altLang="zh-CN" sz="1100" dirty="0" smtClean="0">
              <a:solidFill>
                <a:schemeClr val="bg1"/>
              </a:solidFill>
            </a:endParaRPr>
          </a:p>
          <a:p>
            <a:pPr marL="0" indent="0">
              <a:buFont typeface="Arial" pitchFamily="34" charset="0"/>
              <a:buNone/>
            </a:pPr>
            <a:r>
              <a:rPr lang="zh-CN" altLang="en-US" sz="1100" dirty="0" smtClean="0">
                <a:solidFill>
                  <a:schemeClr val="bg1"/>
                </a:solidFill>
              </a:rPr>
              <a:t>分为主动扫描和被动扫描。</a:t>
            </a:r>
            <a:endParaRPr lang="en-US" sz="1100" dirty="0">
              <a:solidFill>
                <a:schemeClr val="bg1"/>
              </a:solidFill>
            </a:endParaRPr>
          </a:p>
        </p:txBody>
      </p:sp>
      <p:sp>
        <p:nvSpPr>
          <p:cNvPr id="8" name="Content Placeholder 2"/>
          <p:cNvSpPr txBox="1">
            <a:spLocks/>
          </p:cNvSpPr>
          <p:nvPr/>
        </p:nvSpPr>
        <p:spPr>
          <a:xfrm>
            <a:off x="3013311" y="5007796"/>
            <a:ext cx="2500140" cy="128944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CN" altLang="en-US" sz="2000" b="1" dirty="0" smtClean="0">
                <a:solidFill>
                  <a:schemeClr val="bg1"/>
                </a:solidFill>
              </a:rPr>
              <a:t>链路认证</a:t>
            </a:r>
            <a:endParaRPr lang="en-US" altLang="zh-CN" sz="2000" b="1" dirty="0" smtClean="0">
              <a:solidFill>
                <a:schemeClr val="bg1"/>
              </a:solidFill>
            </a:endParaRPr>
          </a:p>
          <a:p>
            <a:pPr marL="0" indent="0">
              <a:buNone/>
            </a:pPr>
            <a:r>
              <a:rPr lang="en-US" altLang="zh-CN" sz="1100" dirty="0" smtClean="0">
                <a:solidFill>
                  <a:schemeClr val="bg1"/>
                </a:solidFill>
              </a:rPr>
              <a:t>STA</a:t>
            </a:r>
            <a:r>
              <a:rPr lang="zh-CN" altLang="en-US" sz="1100" dirty="0">
                <a:solidFill>
                  <a:schemeClr val="bg1"/>
                </a:solidFill>
              </a:rPr>
              <a:t>和</a:t>
            </a:r>
            <a:r>
              <a:rPr lang="en-US" altLang="zh-CN" sz="1100" dirty="0">
                <a:solidFill>
                  <a:schemeClr val="bg1"/>
                </a:solidFill>
              </a:rPr>
              <a:t>AP</a:t>
            </a:r>
            <a:r>
              <a:rPr lang="zh-CN" altLang="en-US" sz="1100" dirty="0">
                <a:solidFill>
                  <a:schemeClr val="bg1"/>
                </a:solidFill>
              </a:rPr>
              <a:t>间无线链路的认证过程，通过了这个认证，才表示</a:t>
            </a:r>
            <a:r>
              <a:rPr lang="en-US" altLang="zh-CN" sz="1100" dirty="0">
                <a:solidFill>
                  <a:schemeClr val="bg1"/>
                </a:solidFill>
              </a:rPr>
              <a:t>STA</a:t>
            </a:r>
            <a:r>
              <a:rPr lang="zh-CN" altLang="en-US" sz="1100" dirty="0">
                <a:solidFill>
                  <a:schemeClr val="bg1"/>
                </a:solidFill>
              </a:rPr>
              <a:t>有资格和</a:t>
            </a:r>
            <a:r>
              <a:rPr lang="en-US" altLang="zh-CN" sz="1100" dirty="0">
                <a:solidFill>
                  <a:schemeClr val="bg1"/>
                </a:solidFill>
              </a:rPr>
              <a:t>AP</a:t>
            </a:r>
            <a:r>
              <a:rPr lang="zh-CN" altLang="en-US" sz="1100" dirty="0">
                <a:solidFill>
                  <a:schemeClr val="bg1"/>
                </a:solidFill>
              </a:rPr>
              <a:t>建立无线</a:t>
            </a:r>
            <a:r>
              <a:rPr lang="zh-CN" altLang="en-US" sz="1100" dirty="0" smtClean="0">
                <a:solidFill>
                  <a:schemeClr val="bg1"/>
                </a:solidFill>
              </a:rPr>
              <a:t>链路。</a:t>
            </a:r>
            <a:endParaRPr lang="en-US" altLang="zh-CN" sz="1100" dirty="0" smtClean="0">
              <a:solidFill>
                <a:schemeClr val="bg1"/>
              </a:solidFill>
            </a:endParaRPr>
          </a:p>
          <a:p>
            <a:pPr marL="0" indent="0">
              <a:buNone/>
            </a:pPr>
            <a:r>
              <a:rPr lang="zh-CN" altLang="en-US" sz="1100" dirty="0" smtClean="0">
                <a:solidFill>
                  <a:schemeClr val="bg1"/>
                </a:solidFill>
              </a:rPr>
              <a:t>分为</a:t>
            </a:r>
            <a:r>
              <a:rPr lang="zh-CN" altLang="en-US" sz="1100" dirty="0" smtClean="0">
                <a:solidFill>
                  <a:srgbClr val="2BB8AA"/>
                </a:solidFill>
              </a:rPr>
              <a:t>开放系统认证</a:t>
            </a:r>
            <a:r>
              <a:rPr lang="zh-CN" altLang="en-US" sz="1100" dirty="0" smtClean="0">
                <a:solidFill>
                  <a:schemeClr val="bg1"/>
                </a:solidFill>
              </a:rPr>
              <a:t>和</a:t>
            </a:r>
            <a:r>
              <a:rPr lang="zh-CN" altLang="en-US" sz="1100" dirty="0" smtClean="0">
                <a:solidFill>
                  <a:srgbClr val="2BB8AA"/>
                </a:solidFill>
              </a:rPr>
              <a:t>共享密钥认证</a:t>
            </a:r>
            <a:r>
              <a:rPr lang="zh-CN" altLang="en-US" sz="1100" dirty="0" smtClean="0">
                <a:solidFill>
                  <a:schemeClr val="bg1"/>
                </a:solidFill>
              </a:rPr>
              <a:t>。</a:t>
            </a:r>
            <a:endParaRPr lang="en-US" sz="1100" dirty="0">
              <a:solidFill>
                <a:schemeClr val="bg1"/>
              </a:solidFill>
            </a:endParaRPr>
          </a:p>
        </p:txBody>
      </p:sp>
      <p:sp>
        <p:nvSpPr>
          <p:cNvPr id="9" name="Content Placeholder 2"/>
          <p:cNvSpPr txBox="1">
            <a:spLocks/>
          </p:cNvSpPr>
          <p:nvPr/>
        </p:nvSpPr>
        <p:spPr>
          <a:xfrm>
            <a:off x="5967120" y="5024302"/>
            <a:ext cx="2540562" cy="128944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CN" altLang="en-US" sz="2000" b="1" dirty="0" smtClean="0">
                <a:solidFill>
                  <a:schemeClr val="bg1"/>
                </a:solidFill>
              </a:rPr>
              <a:t>关联</a:t>
            </a:r>
            <a:endParaRPr lang="en-US" altLang="zh-CN" sz="2000" b="1" dirty="0" smtClean="0">
              <a:solidFill>
                <a:schemeClr val="bg1"/>
              </a:solidFill>
            </a:endParaRPr>
          </a:p>
          <a:p>
            <a:pPr marL="0" indent="0">
              <a:buFont typeface="Arial" pitchFamily="34" charset="0"/>
              <a:buNone/>
            </a:pPr>
            <a:r>
              <a:rPr lang="zh-CN" altLang="en-US" sz="1100" dirty="0" smtClean="0">
                <a:solidFill>
                  <a:schemeClr val="bg1"/>
                </a:solidFill>
              </a:rPr>
              <a:t>确定</a:t>
            </a:r>
            <a:r>
              <a:rPr lang="en-US" altLang="zh-CN" sz="1100" dirty="0">
                <a:solidFill>
                  <a:schemeClr val="bg1"/>
                </a:solidFill>
              </a:rPr>
              <a:t>STA</a:t>
            </a:r>
            <a:r>
              <a:rPr lang="zh-CN" altLang="en-US" sz="1100" dirty="0">
                <a:solidFill>
                  <a:schemeClr val="bg1"/>
                </a:solidFill>
              </a:rPr>
              <a:t>有资格和</a:t>
            </a:r>
            <a:r>
              <a:rPr lang="en-US" altLang="zh-CN" sz="1100" dirty="0">
                <a:solidFill>
                  <a:schemeClr val="bg1"/>
                </a:solidFill>
              </a:rPr>
              <a:t>AP</a:t>
            </a:r>
            <a:r>
              <a:rPr lang="zh-CN" altLang="en-US" sz="1100" dirty="0">
                <a:solidFill>
                  <a:schemeClr val="bg1"/>
                </a:solidFill>
              </a:rPr>
              <a:t>建立无线链路后，</a:t>
            </a:r>
            <a:r>
              <a:rPr lang="en-US" altLang="zh-CN" sz="1100" dirty="0">
                <a:solidFill>
                  <a:schemeClr val="bg1"/>
                </a:solidFill>
              </a:rPr>
              <a:t>STA</a:t>
            </a:r>
            <a:r>
              <a:rPr lang="zh-CN" altLang="en-US" sz="1100" dirty="0">
                <a:solidFill>
                  <a:schemeClr val="bg1"/>
                </a:solidFill>
              </a:rPr>
              <a:t>还需要与</a:t>
            </a:r>
            <a:r>
              <a:rPr lang="en-US" altLang="zh-CN" sz="1100" dirty="0">
                <a:solidFill>
                  <a:schemeClr val="bg1"/>
                </a:solidFill>
              </a:rPr>
              <a:t>AP</a:t>
            </a:r>
            <a:r>
              <a:rPr lang="zh-CN" altLang="en-US" sz="1100" dirty="0">
                <a:solidFill>
                  <a:schemeClr val="bg1"/>
                </a:solidFill>
              </a:rPr>
              <a:t>协商无线链路的服务参数，才能完成无线链路的</a:t>
            </a:r>
            <a:r>
              <a:rPr lang="zh-CN" altLang="en-US" sz="1100" dirty="0" smtClean="0">
                <a:solidFill>
                  <a:schemeClr val="bg1"/>
                </a:solidFill>
              </a:rPr>
              <a:t>建立。</a:t>
            </a:r>
            <a:endParaRPr lang="en-US" sz="1100" dirty="0">
              <a:solidFill>
                <a:schemeClr val="bg1"/>
              </a:solidFill>
            </a:endParaRPr>
          </a:p>
        </p:txBody>
      </p:sp>
      <p:sp>
        <p:nvSpPr>
          <p:cNvPr id="10" name="Content Placeholder 2"/>
          <p:cNvSpPr txBox="1">
            <a:spLocks/>
          </p:cNvSpPr>
          <p:nvPr/>
        </p:nvSpPr>
        <p:spPr>
          <a:xfrm>
            <a:off x="9000645" y="5024301"/>
            <a:ext cx="2938299" cy="183369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2000" b="1" dirty="0">
                <a:solidFill>
                  <a:schemeClr val="bg1"/>
                </a:solidFill>
              </a:rPr>
              <a:t>接入</a:t>
            </a:r>
            <a:r>
              <a:rPr lang="zh-CN" altLang="en-US" sz="2000" b="1" dirty="0" smtClean="0">
                <a:solidFill>
                  <a:schemeClr val="bg1"/>
                </a:solidFill>
              </a:rPr>
              <a:t>认证</a:t>
            </a:r>
            <a:endParaRPr lang="en-US" altLang="zh-CN" sz="2000" b="1" dirty="0">
              <a:solidFill>
                <a:schemeClr val="bg1"/>
              </a:solidFill>
            </a:endParaRPr>
          </a:p>
          <a:p>
            <a:pPr marL="0" indent="0">
              <a:buNone/>
            </a:pPr>
            <a:r>
              <a:rPr lang="en-US" altLang="zh-CN" sz="1100" dirty="0" smtClean="0">
                <a:solidFill>
                  <a:schemeClr val="bg1"/>
                </a:solidFill>
              </a:rPr>
              <a:t>STA</a:t>
            </a:r>
            <a:r>
              <a:rPr lang="zh-CN" altLang="en-US" sz="1100" dirty="0" smtClean="0">
                <a:solidFill>
                  <a:schemeClr val="bg1"/>
                </a:solidFill>
              </a:rPr>
              <a:t>接入</a:t>
            </a:r>
            <a:r>
              <a:rPr lang="en-US" altLang="zh-CN" sz="1100" dirty="0" smtClean="0">
                <a:solidFill>
                  <a:schemeClr val="bg1"/>
                </a:solidFill>
              </a:rPr>
              <a:t>WLAN</a:t>
            </a:r>
            <a:r>
              <a:rPr lang="zh-CN" altLang="en-US" sz="1100" dirty="0">
                <a:solidFill>
                  <a:schemeClr val="bg1"/>
                </a:solidFill>
              </a:rPr>
              <a:t>网络之后，认证</a:t>
            </a:r>
            <a:r>
              <a:rPr lang="en-US" altLang="zh-CN" sz="1100" dirty="0">
                <a:solidFill>
                  <a:schemeClr val="bg1"/>
                </a:solidFill>
              </a:rPr>
              <a:t>STA</a:t>
            </a:r>
            <a:r>
              <a:rPr lang="zh-CN" altLang="en-US" sz="1100" dirty="0">
                <a:solidFill>
                  <a:schemeClr val="bg1"/>
                </a:solidFill>
              </a:rPr>
              <a:t>能不能访问网络的权限（如果安全策略里面没有接入认证的过程，则表示</a:t>
            </a:r>
            <a:r>
              <a:rPr lang="en-US" altLang="zh-CN" sz="1100" dirty="0">
                <a:solidFill>
                  <a:schemeClr val="bg1"/>
                </a:solidFill>
              </a:rPr>
              <a:t>STA</a:t>
            </a:r>
            <a:r>
              <a:rPr lang="zh-CN" altLang="en-US" sz="1100" dirty="0">
                <a:solidFill>
                  <a:schemeClr val="bg1"/>
                </a:solidFill>
              </a:rPr>
              <a:t>接入</a:t>
            </a:r>
            <a:r>
              <a:rPr lang="en-US" altLang="zh-CN" sz="1100" dirty="0">
                <a:solidFill>
                  <a:schemeClr val="bg1"/>
                </a:solidFill>
              </a:rPr>
              <a:t>WLAN</a:t>
            </a:r>
            <a:r>
              <a:rPr lang="zh-CN" altLang="en-US" sz="1100" dirty="0">
                <a:solidFill>
                  <a:schemeClr val="bg1"/>
                </a:solidFill>
              </a:rPr>
              <a:t>网络后就有访问网络的权限，不需再认证</a:t>
            </a:r>
            <a:r>
              <a:rPr lang="zh-CN" altLang="en-US" sz="1100" dirty="0" smtClean="0">
                <a:solidFill>
                  <a:schemeClr val="bg1"/>
                </a:solidFill>
              </a:rPr>
              <a:t>）</a:t>
            </a:r>
            <a:endParaRPr lang="en-US" altLang="zh-CN" sz="1100" dirty="0" smtClean="0">
              <a:solidFill>
                <a:schemeClr val="bg1"/>
              </a:solidFill>
            </a:endParaRPr>
          </a:p>
          <a:p>
            <a:pPr marL="0" indent="0">
              <a:buNone/>
            </a:pPr>
            <a:r>
              <a:rPr lang="zh-CN" altLang="en-US" sz="1100" dirty="0" smtClean="0">
                <a:solidFill>
                  <a:schemeClr val="bg1"/>
                </a:solidFill>
              </a:rPr>
              <a:t>分为</a:t>
            </a:r>
            <a:r>
              <a:rPr lang="en-US" sz="1100" dirty="0" smtClean="0">
                <a:solidFill>
                  <a:srgbClr val="2BB8AA"/>
                </a:solidFill>
              </a:rPr>
              <a:t>802.1X</a:t>
            </a:r>
            <a:r>
              <a:rPr lang="zh-CN" altLang="en-US" sz="1100" dirty="0" smtClean="0">
                <a:solidFill>
                  <a:schemeClr val="bg1"/>
                </a:solidFill>
              </a:rPr>
              <a:t>、</a:t>
            </a:r>
            <a:r>
              <a:rPr lang="en-US" sz="1100" dirty="0" smtClean="0">
                <a:solidFill>
                  <a:srgbClr val="2BB8AA"/>
                </a:solidFill>
              </a:rPr>
              <a:t>PSK</a:t>
            </a:r>
            <a:r>
              <a:rPr lang="zh-CN" altLang="en-US" sz="1100" dirty="0" smtClean="0">
                <a:solidFill>
                  <a:schemeClr val="bg1"/>
                </a:solidFill>
              </a:rPr>
              <a:t>、</a:t>
            </a:r>
            <a:r>
              <a:rPr lang="en-US" altLang="zh-CN" sz="1100" dirty="0">
                <a:solidFill>
                  <a:srgbClr val="2BB8AA"/>
                </a:solidFill>
              </a:rPr>
              <a:t>MAC</a:t>
            </a:r>
            <a:r>
              <a:rPr lang="zh-CN" altLang="en-US" sz="1100" dirty="0">
                <a:solidFill>
                  <a:srgbClr val="2BB8AA"/>
                </a:solidFill>
              </a:rPr>
              <a:t>认证</a:t>
            </a:r>
            <a:r>
              <a:rPr lang="zh-CN" altLang="en-US" sz="1100" dirty="0">
                <a:solidFill>
                  <a:schemeClr val="bg1"/>
                </a:solidFill>
              </a:rPr>
              <a:t>和</a:t>
            </a:r>
            <a:r>
              <a:rPr lang="en-US" altLang="zh-CN" sz="1100" dirty="0">
                <a:solidFill>
                  <a:srgbClr val="2BB8AA"/>
                </a:solidFill>
              </a:rPr>
              <a:t>Portal</a:t>
            </a:r>
            <a:r>
              <a:rPr lang="zh-CN" altLang="en-US" sz="1100" dirty="0" smtClean="0">
                <a:solidFill>
                  <a:srgbClr val="2BB8AA"/>
                </a:solidFill>
              </a:rPr>
              <a:t>认证</a:t>
            </a:r>
            <a:r>
              <a:rPr lang="zh-CN" altLang="en-US" sz="1100" dirty="0" smtClean="0">
                <a:solidFill>
                  <a:schemeClr val="bg1"/>
                </a:solidFill>
              </a:rPr>
              <a:t>等。</a:t>
            </a:r>
            <a:endParaRPr lang="en-US" sz="1100" dirty="0">
              <a:solidFill>
                <a:schemeClr val="bg1"/>
              </a:solidFill>
            </a:endParaRPr>
          </a:p>
        </p:txBody>
      </p:sp>
      <p:sp>
        <p:nvSpPr>
          <p:cNvPr id="13" name="Title 13"/>
          <p:cNvSpPr txBox="1">
            <a:spLocks/>
          </p:cNvSpPr>
          <p:nvPr/>
        </p:nvSpPr>
        <p:spPr>
          <a:xfrm>
            <a:off x="3037804" y="1033242"/>
            <a:ext cx="5937137" cy="319758"/>
          </a:xfrm>
          <a:prstGeom prst="rect">
            <a:avLst/>
          </a:prstGeom>
        </p:spPr>
        <p:txBody>
          <a:bodyPr vert="horz" lIns="91440" tIns="45720" rIns="91440" bIns="45720" rtlCol="0" anchor="ctr">
            <a:normAutofit fontScale="85000" lnSpcReduction="20000"/>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2000" b="1" dirty="0" smtClean="0">
                <a:solidFill>
                  <a:schemeClr val="bg1"/>
                </a:solidFill>
              </a:rPr>
              <a:t>链路认证和接入认证是先后两个不同阶段的认证</a:t>
            </a:r>
            <a:endParaRPr lang="en-US" sz="2000" b="1" dirty="0">
              <a:solidFill>
                <a:schemeClr val="bg1"/>
              </a:solidFill>
            </a:endParaRPr>
          </a:p>
        </p:txBody>
      </p:sp>
      <p:sp>
        <p:nvSpPr>
          <p:cNvPr id="14" name="Freeform 7"/>
          <p:cNvSpPr>
            <a:spLocks noEditPoints="1"/>
          </p:cNvSpPr>
          <p:nvPr/>
        </p:nvSpPr>
        <p:spPr bwMode="auto">
          <a:xfrm>
            <a:off x="606226" y="2362278"/>
            <a:ext cx="1226116" cy="1535074"/>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p>
        </p:txBody>
      </p:sp>
      <p:sp>
        <p:nvSpPr>
          <p:cNvPr id="15" name="Content Placeholder 2"/>
          <p:cNvSpPr txBox="1">
            <a:spLocks/>
          </p:cNvSpPr>
          <p:nvPr/>
        </p:nvSpPr>
        <p:spPr>
          <a:xfrm>
            <a:off x="561152" y="4350658"/>
            <a:ext cx="843655" cy="651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4400" dirty="0" smtClean="0">
                <a:solidFill>
                  <a:schemeClr val="accent2"/>
                </a:solidFill>
                <a:latin typeface="Source Sans Pro Light" pitchFamily="34" charset="0"/>
              </a:rPr>
              <a:t>01</a:t>
            </a:r>
            <a:endParaRPr lang="en-US" sz="4400" dirty="0">
              <a:solidFill>
                <a:schemeClr val="accent2"/>
              </a:solidFill>
              <a:latin typeface="Source Sans Pro Light" pitchFamily="34" charset="0"/>
            </a:endParaRPr>
          </a:p>
        </p:txBody>
      </p:sp>
      <p:sp>
        <p:nvSpPr>
          <p:cNvPr id="16" name="Content Placeholder 2"/>
          <p:cNvSpPr txBox="1">
            <a:spLocks/>
          </p:cNvSpPr>
          <p:nvPr/>
        </p:nvSpPr>
        <p:spPr>
          <a:xfrm>
            <a:off x="2987142" y="4345022"/>
            <a:ext cx="843655" cy="651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4400" dirty="0" smtClean="0">
                <a:solidFill>
                  <a:schemeClr val="accent2"/>
                </a:solidFill>
                <a:latin typeface="Source Sans Pro Light" pitchFamily="34" charset="0"/>
              </a:rPr>
              <a:t>02</a:t>
            </a:r>
            <a:endParaRPr lang="en-US" sz="4400" dirty="0">
              <a:solidFill>
                <a:schemeClr val="accent2"/>
              </a:solidFill>
              <a:latin typeface="Source Sans Pro Light" pitchFamily="34" charset="0"/>
            </a:endParaRPr>
          </a:p>
        </p:txBody>
      </p:sp>
      <p:sp>
        <p:nvSpPr>
          <p:cNvPr id="17" name="Content Placeholder 2"/>
          <p:cNvSpPr txBox="1">
            <a:spLocks/>
          </p:cNvSpPr>
          <p:nvPr/>
        </p:nvSpPr>
        <p:spPr>
          <a:xfrm>
            <a:off x="5908987" y="4345021"/>
            <a:ext cx="843655" cy="651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4400" dirty="0" smtClean="0">
                <a:solidFill>
                  <a:schemeClr val="accent2"/>
                </a:solidFill>
                <a:latin typeface="Source Sans Pro Light" pitchFamily="34" charset="0"/>
              </a:rPr>
              <a:t>03</a:t>
            </a:r>
            <a:endParaRPr lang="en-US" sz="4400" dirty="0">
              <a:solidFill>
                <a:schemeClr val="accent2"/>
              </a:solidFill>
              <a:latin typeface="Source Sans Pro Light" pitchFamily="34" charset="0"/>
            </a:endParaRPr>
          </a:p>
        </p:txBody>
      </p:sp>
      <p:sp>
        <p:nvSpPr>
          <p:cNvPr id="18" name="Content Placeholder 2"/>
          <p:cNvSpPr txBox="1">
            <a:spLocks/>
          </p:cNvSpPr>
          <p:nvPr/>
        </p:nvSpPr>
        <p:spPr>
          <a:xfrm>
            <a:off x="8961351" y="4372399"/>
            <a:ext cx="843655" cy="651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4400" dirty="0" smtClean="0">
                <a:solidFill>
                  <a:schemeClr val="accent2"/>
                </a:solidFill>
                <a:latin typeface="Source Sans Pro Light" pitchFamily="34" charset="0"/>
              </a:rPr>
              <a:t>04</a:t>
            </a:r>
            <a:endParaRPr lang="en-US" sz="4400" dirty="0">
              <a:solidFill>
                <a:schemeClr val="accent2"/>
              </a:solidFill>
              <a:latin typeface="Source Sans Pro Light" pitchFamily="34" charset="0"/>
            </a:endParaRPr>
          </a:p>
        </p:txBody>
      </p:sp>
      <p:sp>
        <p:nvSpPr>
          <p:cNvPr id="20" name="圆角矩形 19"/>
          <p:cNvSpPr/>
          <p:nvPr/>
        </p:nvSpPr>
        <p:spPr>
          <a:xfrm>
            <a:off x="2370882" y="2128537"/>
            <a:ext cx="1087973" cy="568037"/>
          </a:xfrm>
          <a:prstGeom prst="roundRect">
            <a:avLst/>
          </a:prstGeom>
          <a:solidFill>
            <a:schemeClr val="bg1">
              <a:lumMod val="50000"/>
            </a:schemeClr>
          </a:solidFill>
          <a:ln>
            <a:solidFill>
              <a:schemeClr val="bg1">
                <a:lumMod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smtClean="0"/>
              <a:t>扫描</a:t>
            </a:r>
            <a:endParaRPr lang="zh-CN" altLang="en-US" dirty="0"/>
          </a:p>
        </p:txBody>
      </p:sp>
      <p:sp>
        <p:nvSpPr>
          <p:cNvPr id="21" name="圆角矩形 20"/>
          <p:cNvSpPr/>
          <p:nvPr/>
        </p:nvSpPr>
        <p:spPr>
          <a:xfrm>
            <a:off x="4120331" y="2128537"/>
            <a:ext cx="1478660" cy="568037"/>
          </a:xfrm>
          <a:prstGeom prst="roundRect">
            <a:avLst/>
          </a:prstGeom>
          <a:solidFill>
            <a:schemeClr val="bg1">
              <a:lumMod val="50000"/>
            </a:schemeClr>
          </a:solidFill>
          <a:ln>
            <a:solidFill>
              <a:schemeClr val="bg1">
                <a:lumMod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smtClean="0"/>
              <a:t>链路认证</a:t>
            </a:r>
            <a:endParaRPr lang="zh-CN" altLang="en-US" dirty="0"/>
          </a:p>
        </p:txBody>
      </p:sp>
      <p:sp>
        <p:nvSpPr>
          <p:cNvPr id="22" name="圆角矩形 21"/>
          <p:cNvSpPr/>
          <p:nvPr/>
        </p:nvSpPr>
        <p:spPr>
          <a:xfrm>
            <a:off x="6218984" y="2128536"/>
            <a:ext cx="1087973" cy="568037"/>
          </a:xfrm>
          <a:prstGeom prst="roundRect">
            <a:avLst/>
          </a:prstGeom>
          <a:solidFill>
            <a:schemeClr val="bg1">
              <a:lumMod val="50000"/>
            </a:schemeClr>
          </a:solidFill>
          <a:ln>
            <a:solidFill>
              <a:schemeClr val="bg1">
                <a:lumMod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smtClean="0"/>
              <a:t>关联</a:t>
            </a:r>
            <a:endParaRPr lang="zh-CN" altLang="en-US" dirty="0"/>
          </a:p>
        </p:txBody>
      </p:sp>
      <p:sp>
        <p:nvSpPr>
          <p:cNvPr id="23" name="圆角矩形 22"/>
          <p:cNvSpPr/>
          <p:nvPr/>
        </p:nvSpPr>
        <p:spPr>
          <a:xfrm>
            <a:off x="7966182" y="2128536"/>
            <a:ext cx="1083001" cy="568037"/>
          </a:xfrm>
          <a:prstGeom prst="roundRect">
            <a:avLst/>
          </a:prstGeom>
          <a:solidFill>
            <a:schemeClr val="bg1">
              <a:lumMod val="50000"/>
            </a:schemeClr>
          </a:solidFill>
          <a:ln>
            <a:solidFill>
              <a:schemeClr val="bg1">
                <a:lumMod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smtClean="0"/>
              <a:t>获取</a:t>
            </a:r>
            <a:r>
              <a:rPr lang="en-US" altLang="zh-CN" dirty="0" smtClean="0"/>
              <a:t>IP</a:t>
            </a:r>
            <a:endParaRPr lang="zh-CN" altLang="en-US" dirty="0"/>
          </a:p>
        </p:txBody>
      </p:sp>
      <p:sp>
        <p:nvSpPr>
          <p:cNvPr id="24" name="圆角矩形 23"/>
          <p:cNvSpPr/>
          <p:nvPr/>
        </p:nvSpPr>
        <p:spPr>
          <a:xfrm>
            <a:off x="10143872" y="2128536"/>
            <a:ext cx="1685988" cy="568037"/>
          </a:xfrm>
          <a:prstGeom prst="roundRect">
            <a:avLst/>
          </a:prstGeom>
          <a:solidFill>
            <a:schemeClr val="bg1">
              <a:lumMod val="50000"/>
            </a:schemeClr>
          </a:solidFill>
          <a:ln>
            <a:solidFill>
              <a:schemeClr val="bg1">
                <a:lumMod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smtClean="0"/>
              <a:t>接入无线网络</a:t>
            </a:r>
            <a:endParaRPr lang="zh-CN" altLang="en-US" dirty="0"/>
          </a:p>
        </p:txBody>
      </p:sp>
      <p:sp>
        <p:nvSpPr>
          <p:cNvPr id="25" name="圆角矩形 24"/>
          <p:cNvSpPr/>
          <p:nvPr/>
        </p:nvSpPr>
        <p:spPr>
          <a:xfrm>
            <a:off x="8794950" y="3167832"/>
            <a:ext cx="1685988" cy="568037"/>
          </a:xfrm>
          <a:prstGeom prst="roundRect">
            <a:avLst/>
          </a:prstGeom>
          <a:solidFill>
            <a:schemeClr val="bg1">
              <a:lumMod val="50000"/>
            </a:schemeClr>
          </a:solidFill>
          <a:ln>
            <a:solidFill>
              <a:schemeClr val="bg1">
                <a:lumMod val="50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dirty="0" smtClean="0"/>
              <a:t>接入认证</a:t>
            </a:r>
            <a:endParaRPr lang="en-US" altLang="zh-CN" dirty="0" smtClean="0"/>
          </a:p>
          <a:p>
            <a:pPr algn="ctr"/>
            <a:r>
              <a:rPr lang="zh-CN" altLang="en-US" dirty="0" smtClean="0"/>
              <a:t>密钥协商</a:t>
            </a:r>
            <a:endParaRPr lang="zh-CN" altLang="en-US" dirty="0"/>
          </a:p>
        </p:txBody>
      </p:sp>
      <p:cxnSp>
        <p:nvCxnSpPr>
          <p:cNvPr id="27" name="直接箭头连接符 26"/>
          <p:cNvCxnSpPr>
            <a:stCxn id="20" idx="3"/>
            <a:endCxn id="21" idx="1"/>
          </p:cNvCxnSpPr>
          <p:nvPr/>
        </p:nvCxnSpPr>
        <p:spPr>
          <a:xfrm>
            <a:off x="3458855" y="2412556"/>
            <a:ext cx="661476" cy="0"/>
          </a:xfrm>
          <a:prstGeom prst="straightConnector1">
            <a:avLst/>
          </a:prstGeom>
          <a:ln>
            <a:solidFill>
              <a:srgbClr val="2BB8AA"/>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stCxn id="21" idx="3"/>
            <a:endCxn id="22" idx="1"/>
          </p:cNvCxnSpPr>
          <p:nvPr/>
        </p:nvCxnSpPr>
        <p:spPr>
          <a:xfrm flipV="1">
            <a:off x="5598991" y="2412555"/>
            <a:ext cx="619993" cy="1"/>
          </a:xfrm>
          <a:prstGeom prst="straightConnector1">
            <a:avLst/>
          </a:prstGeom>
          <a:ln>
            <a:solidFill>
              <a:srgbClr val="2BB8AA"/>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a:stCxn id="22" idx="3"/>
            <a:endCxn id="23" idx="1"/>
          </p:cNvCxnSpPr>
          <p:nvPr/>
        </p:nvCxnSpPr>
        <p:spPr>
          <a:xfrm>
            <a:off x="7306957" y="2412555"/>
            <a:ext cx="659225" cy="0"/>
          </a:xfrm>
          <a:prstGeom prst="straightConnector1">
            <a:avLst/>
          </a:prstGeom>
          <a:ln>
            <a:solidFill>
              <a:srgbClr val="2BB8AA"/>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32"/>
          <p:cNvCxnSpPr>
            <a:stCxn id="23" idx="3"/>
            <a:endCxn id="24" idx="1"/>
          </p:cNvCxnSpPr>
          <p:nvPr/>
        </p:nvCxnSpPr>
        <p:spPr>
          <a:xfrm>
            <a:off x="9049183" y="2412555"/>
            <a:ext cx="1094689" cy="0"/>
          </a:xfrm>
          <a:prstGeom prst="straightConnector1">
            <a:avLst/>
          </a:prstGeom>
          <a:ln>
            <a:solidFill>
              <a:srgbClr val="2BB8AA"/>
            </a:solidFill>
            <a:tailEnd type="triangle"/>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23" idx="2"/>
            <a:endCxn id="25" idx="1"/>
          </p:cNvCxnSpPr>
          <p:nvPr/>
        </p:nvCxnSpPr>
        <p:spPr>
          <a:xfrm rot="16200000" flipH="1">
            <a:off x="8273677" y="2930578"/>
            <a:ext cx="755278" cy="287267"/>
          </a:xfrm>
          <a:prstGeom prst="bentConnector2">
            <a:avLst/>
          </a:prstGeom>
          <a:ln>
            <a:solidFill>
              <a:srgbClr val="2BB8AA"/>
            </a:solidFill>
            <a:tailEnd type="triangle"/>
          </a:ln>
        </p:spPr>
        <p:style>
          <a:lnRef idx="1">
            <a:schemeClr val="accent1"/>
          </a:lnRef>
          <a:fillRef idx="0">
            <a:schemeClr val="accent1"/>
          </a:fillRef>
          <a:effectRef idx="0">
            <a:schemeClr val="accent1"/>
          </a:effectRef>
          <a:fontRef idx="minor">
            <a:schemeClr val="tx1"/>
          </a:fontRef>
        </p:style>
      </p:cxnSp>
      <p:cxnSp>
        <p:nvCxnSpPr>
          <p:cNvPr id="37" name="肘形连接符 36"/>
          <p:cNvCxnSpPr>
            <a:stCxn id="25" idx="3"/>
            <a:endCxn id="24" idx="2"/>
          </p:cNvCxnSpPr>
          <p:nvPr/>
        </p:nvCxnSpPr>
        <p:spPr>
          <a:xfrm flipV="1">
            <a:off x="10480938" y="2696573"/>
            <a:ext cx="505928" cy="755278"/>
          </a:xfrm>
          <a:prstGeom prst="bentConnector2">
            <a:avLst/>
          </a:prstGeom>
          <a:ln>
            <a:solidFill>
              <a:srgbClr val="2BB8AA"/>
            </a:solidFill>
            <a:tailEnd type="triangle"/>
          </a:ln>
        </p:spPr>
        <p:style>
          <a:lnRef idx="1">
            <a:schemeClr val="accent1"/>
          </a:lnRef>
          <a:fillRef idx="0">
            <a:schemeClr val="accent1"/>
          </a:fillRef>
          <a:effectRef idx="0">
            <a:schemeClr val="accent1"/>
          </a:effectRef>
          <a:fontRef idx="minor">
            <a:schemeClr val="tx1"/>
          </a:fontRef>
        </p:style>
      </p:cxnSp>
      <p:sp>
        <p:nvSpPr>
          <p:cNvPr id="55" name="圆角矩形 54"/>
          <p:cNvSpPr/>
          <p:nvPr/>
        </p:nvSpPr>
        <p:spPr>
          <a:xfrm>
            <a:off x="2255520" y="1959249"/>
            <a:ext cx="5381049" cy="1492601"/>
          </a:xfrm>
          <a:prstGeom prst="round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文本框 55"/>
          <p:cNvSpPr txBox="1"/>
          <p:nvPr/>
        </p:nvSpPr>
        <p:spPr>
          <a:xfrm>
            <a:off x="3922591" y="3028492"/>
            <a:ext cx="2590800" cy="369332"/>
          </a:xfrm>
          <a:prstGeom prst="rect">
            <a:avLst/>
          </a:prstGeom>
          <a:noFill/>
        </p:spPr>
        <p:txBody>
          <a:bodyPr wrap="square" rtlCol="0">
            <a:spAutoFit/>
          </a:bodyPr>
          <a:lstStyle/>
          <a:p>
            <a:r>
              <a:rPr lang="en-US" altLang="zh-CN" dirty="0" smtClean="0">
                <a:solidFill>
                  <a:schemeClr val="bg1"/>
                </a:solidFill>
              </a:rPr>
              <a:t>STA</a:t>
            </a:r>
            <a:r>
              <a:rPr lang="zh-CN" altLang="en-US" dirty="0" smtClean="0">
                <a:solidFill>
                  <a:schemeClr val="bg1"/>
                </a:solidFill>
              </a:rPr>
              <a:t>接入过程</a:t>
            </a:r>
            <a:endParaRPr lang="zh-CN" altLang="en-US" dirty="0">
              <a:solidFill>
                <a:schemeClr val="bg1"/>
              </a:solidFill>
            </a:endParaRPr>
          </a:p>
        </p:txBody>
      </p:sp>
    </p:spTree>
    <p:extLst>
      <p:ext uri="{BB962C8B-B14F-4D97-AF65-F5344CB8AC3E}">
        <p14:creationId xmlns:p14="http://schemas.microsoft.com/office/powerpoint/2010/main" val="4082967583"/>
      </p:ext>
    </p:extLst>
  </p:cSld>
  <p:clrMapOvr>
    <a:masterClrMapping/>
  </p:clrMapOvr>
  <p:transition spd="slow">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smtClean="0">
                <a:solidFill>
                  <a:schemeClr val="accent2"/>
                </a:solidFill>
              </a:rPr>
              <a:t>链路认证</a:t>
            </a:r>
            <a:endParaRPr lang="zh-CN" altLang="en-US" sz="2800" b="1" dirty="0">
              <a:solidFill>
                <a:schemeClr val="accent2"/>
              </a:solidFill>
            </a:endParaRPr>
          </a:p>
        </p:txBody>
      </p:sp>
      <p:sp>
        <p:nvSpPr>
          <p:cNvPr id="6" name="文本框 5"/>
          <p:cNvSpPr txBox="1"/>
          <p:nvPr/>
        </p:nvSpPr>
        <p:spPr>
          <a:xfrm>
            <a:off x="3049460" y="937340"/>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smtClean="0">
                <a:solidFill>
                  <a:schemeClr val="bg1"/>
                </a:solidFill>
              </a:rPr>
              <a:t>开放系统认证</a:t>
            </a:r>
            <a:endParaRPr lang="zh-CN" altLang="en-US" dirty="0">
              <a:solidFill>
                <a:schemeClr val="bg1"/>
              </a:solidFill>
            </a:endParaRPr>
          </a:p>
        </p:txBody>
      </p:sp>
      <p:cxnSp>
        <p:nvCxnSpPr>
          <p:cNvPr id="7" name="Straight Connector 30"/>
          <p:cNvCxnSpPr/>
          <p:nvPr/>
        </p:nvCxnSpPr>
        <p:spPr>
          <a:xfrm flipH="1">
            <a:off x="1556444" y="3131127"/>
            <a:ext cx="6908" cy="1817770"/>
          </a:xfrm>
          <a:prstGeom prst="line">
            <a:avLst/>
          </a:prstGeom>
          <a:ln w="28575">
            <a:solidFill>
              <a:srgbClr val="F9CB43"/>
            </a:solidFill>
          </a:ln>
        </p:spPr>
        <p:style>
          <a:lnRef idx="1">
            <a:schemeClr val="accent1"/>
          </a:lnRef>
          <a:fillRef idx="0">
            <a:schemeClr val="accent1"/>
          </a:fillRef>
          <a:effectRef idx="0">
            <a:schemeClr val="accent1"/>
          </a:effectRef>
          <a:fontRef idx="minor">
            <a:schemeClr val="tx1"/>
          </a:fontRef>
        </p:style>
      </p:cxnSp>
      <p:cxnSp>
        <p:nvCxnSpPr>
          <p:cNvPr id="8" name="Straight Connector 35"/>
          <p:cNvCxnSpPr/>
          <p:nvPr/>
        </p:nvCxnSpPr>
        <p:spPr>
          <a:xfrm>
            <a:off x="3607127" y="3131127"/>
            <a:ext cx="1" cy="1817770"/>
          </a:xfrm>
          <a:prstGeom prst="line">
            <a:avLst/>
          </a:prstGeom>
          <a:ln w="28575">
            <a:solidFill>
              <a:srgbClr val="F9CB43"/>
            </a:solidFill>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4264803" y="1714027"/>
            <a:ext cx="7166444" cy="312949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800" dirty="0">
                <a:solidFill>
                  <a:schemeClr val="accent2"/>
                </a:solidFill>
              </a:rPr>
              <a:t>开放系统身份认证允许任何用户接入到无线网络中来。从这个意义上来说，实际上并没有提供对数据的保护，即不认证。也就是说，如果认证类型设置为开放系统认证，则所有请求认证的</a:t>
            </a:r>
            <a:r>
              <a:rPr lang="en-US" altLang="zh-CN" sz="1800" dirty="0">
                <a:solidFill>
                  <a:schemeClr val="accent2"/>
                </a:solidFill>
              </a:rPr>
              <a:t>STA</a:t>
            </a:r>
            <a:r>
              <a:rPr lang="zh-CN" altLang="en-US" sz="1800" dirty="0">
                <a:solidFill>
                  <a:schemeClr val="accent2"/>
                </a:solidFill>
              </a:rPr>
              <a:t>都会通过认证。</a:t>
            </a:r>
          </a:p>
          <a:p>
            <a:pPr marL="0" indent="0">
              <a:buNone/>
            </a:pPr>
            <a:endParaRPr lang="zh-CN" altLang="en-US" sz="1800" dirty="0">
              <a:solidFill>
                <a:schemeClr val="accent2"/>
              </a:solidFill>
            </a:endParaRPr>
          </a:p>
          <a:p>
            <a:pPr marL="0" indent="0">
              <a:buNone/>
            </a:pPr>
            <a:r>
              <a:rPr lang="zh-CN" altLang="en-US" sz="1800" dirty="0">
                <a:solidFill>
                  <a:schemeClr val="accent2"/>
                </a:solidFill>
              </a:rPr>
              <a:t>开放系统认证包括两个步骤： </a:t>
            </a:r>
          </a:p>
          <a:p>
            <a:pPr marL="0" indent="0">
              <a:buNone/>
            </a:pPr>
            <a:endParaRPr lang="zh-CN" altLang="en-US" sz="1800" dirty="0">
              <a:solidFill>
                <a:schemeClr val="accent2"/>
              </a:solidFill>
            </a:endParaRPr>
          </a:p>
          <a:p>
            <a:pPr marL="0" indent="0">
              <a:buNone/>
            </a:pPr>
            <a:r>
              <a:rPr lang="zh-CN" altLang="en-US" sz="1800" dirty="0">
                <a:solidFill>
                  <a:schemeClr val="bg1"/>
                </a:solidFill>
              </a:rPr>
              <a:t>第一步，</a:t>
            </a:r>
            <a:r>
              <a:rPr lang="en-US" altLang="zh-CN" sz="1800" dirty="0">
                <a:solidFill>
                  <a:schemeClr val="bg1"/>
                </a:solidFill>
              </a:rPr>
              <a:t>STA</a:t>
            </a:r>
            <a:r>
              <a:rPr lang="zh-CN" altLang="en-US" sz="1800" dirty="0">
                <a:solidFill>
                  <a:schemeClr val="bg1"/>
                </a:solidFill>
              </a:rPr>
              <a:t>请求认证。</a:t>
            </a:r>
            <a:r>
              <a:rPr lang="en-US" altLang="zh-CN" sz="1800" dirty="0">
                <a:solidFill>
                  <a:schemeClr val="bg1"/>
                </a:solidFill>
              </a:rPr>
              <a:t>STA</a:t>
            </a:r>
            <a:r>
              <a:rPr lang="zh-CN" altLang="en-US" sz="1800" dirty="0">
                <a:solidFill>
                  <a:schemeClr val="bg1"/>
                </a:solidFill>
              </a:rPr>
              <a:t>发出认证请求，请求中包含</a:t>
            </a:r>
            <a:r>
              <a:rPr lang="en-US" altLang="zh-CN" sz="1800" dirty="0">
                <a:solidFill>
                  <a:schemeClr val="bg1"/>
                </a:solidFill>
              </a:rPr>
              <a:t>STA</a:t>
            </a:r>
            <a:r>
              <a:rPr lang="zh-CN" altLang="en-US" sz="1800" dirty="0">
                <a:solidFill>
                  <a:schemeClr val="bg1"/>
                </a:solidFill>
              </a:rPr>
              <a:t>的</a:t>
            </a:r>
            <a:r>
              <a:rPr lang="en-US" altLang="zh-CN" sz="1800" dirty="0">
                <a:solidFill>
                  <a:schemeClr val="bg1"/>
                </a:solidFill>
              </a:rPr>
              <a:t>ID</a:t>
            </a:r>
            <a:r>
              <a:rPr lang="zh-CN" altLang="en-US" sz="1800" dirty="0">
                <a:solidFill>
                  <a:schemeClr val="bg1"/>
                </a:solidFill>
              </a:rPr>
              <a:t>（通常为 </a:t>
            </a:r>
            <a:r>
              <a:rPr lang="en-US" altLang="zh-CN" sz="1800" dirty="0">
                <a:solidFill>
                  <a:schemeClr val="bg1"/>
                </a:solidFill>
              </a:rPr>
              <a:t>MAC </a:t>
            </a:r>
            <a:r>
              <a:rPr lang="zh-CN" altLang="en-US" sz="1800" dirty="0">
                <a:solidFill>
                  <a:schemeClr val="bg1"/>
                </a:solidFill>
              </a:rPr>
              <a:t>地址）。</a:t>
            </a:r>
          </a:p>
          <a:p>
            <a:pPr marL="0" indent="0">
              <a:buNone/>
            </a:pPr>
            <a:endParaRPr lang="zh-CN" altLang="en-US" sz="1800" dirty="0">
              <a:solidFill>
                <a:schemeClr val="bg1"/>
              </a:solidFill>
            </a:endParaRPr>
          </a:p>
          <a:p>
            <a:pPr marL="0" indent="0">
              <a:buNone/>
            </a:pPr>
            <a:r>
              <a:rPr lang="zh-CN" altLang="en-US" sz="1800" dirty="0">
                <a:solidFill>
                  <a:schemeClr val="bg1"/>
                </a:solidFill>
              </a:rPr>
              <a:t>第二步，</a:t>
            </a:r>
            <a:r>
              <a:rPr lang="en-US" altLang="zh-CN" sz="1800" dirty="0">
                <a:solidFill>
                  <a:schemeClr val="bg1"/>
                </a:solidFill>
              </a:rPr>
              <a:t>AP</a:t>
            </a:r>
            <a:r>
              <a:rPr lang="zh-CN" altLang="en-US" sz="1800" dirty="0">
                <a:solidFill>
                  <a:schemeClr val="bg1"/>
                </a:solidFill>
              </a:rPr>
              <a:t>返回认证结果。</a:t>
            </a:r>
            <a:r>
              <a:rPr lang="en-US" altLang="zh-CN" sz="1800" dirty="0">
                <a:solidFill>
                  <a:schemeClr val="bg1"/>
                </a:solidFill>
              </a:rPr>
              <a:t>AP</a:t>
            </a:r>
            <a:r>
              <a:rPr lang="zh-CN" altLang="en-US" sz="1800" dirty="0">
                <a:solidFill>
                  <a:schemeClr val="bg1"/>
                </a:solidFill>
              </a:rPr>
              <a:t>发出认证响应，响应报文中包含表明认证是成功还是失败的消息。如果认证结果为“成功”，那么</a:t>
            </a:r>
            <a:r>
              <a:rPr lang="en-US" altLang="zh-CN" sz="1800" dirty="0">
                <a:solidFill>
                  <a:schemeClr val="bg1"/>
                </a:solidFill>
              </a:rPr>
              <a:t>STA</a:t>
            </a:r>
            <a:r>
              <a:rPr lang="zh-CN" altLang="en-US" sz="1800" dirty="0">
                <a:solidFill>
                  <a:schemeClr val="bg1"/>
                </a:solidFill>
              </a:rPr>
              <a:t>和</a:t>
            </a:r>
            <a:r>
              <a:rPr lang="en-US" altLang="zh-CN" sz="1800" dirty="0">
                <a:solidFill>
                  <a:schemeClr val="bg1"/>
                </a:solidFill>
              </a:rPr>
              <a:t>AP </a:t>
            </a:r>
            <a:r>
              <a:rPr lang="zh-CN" altLang="en-US" sz="1800" dirty="0">
                <a:solidFill>
                  <a:schemeClr val="bg1"/>
                </a:solidFill>
              </a:rPr>
              <a:t>就通过双向认证。</a:t>
            </a:r>
          </a:p>
        </p:txBody>
      </p:sp>
      <p:sp>
        <p:nvSpPr>
          <p:cNvPr id="10" name="Teardrop 36"/>
          <p:cNvSpPr/>
          <p:nvPr/>
        </p:nvSpPr>
        <p:spPr>
          <a:xfrm rot="8100000">
            <a:off x="1248841" y="1982180"/>
            <a:ext cx="615206" cy="615206"/>
          </a:xfrm>
          <a:prstGeom prst="teardrop">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p>
        </p:txBody>
      </p:sp>
      <p:sp>
        <p:nvSpPr>
          <p:cNvPr id="13" name="Teardrop 44"/>
          <p:cNvSpPr/>
          <p:nvPr/>
        </p:nvSpPr>
        <p:spPr>
          <a:xfrm rot="8100000">
            <a:off x="3301950" y="1982180"/>
            <a:ext cx="615206" cy="615206"/>
          </a:xfrm>
          <a:prstGeom prst="teardrop">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p>
        </p:txBody>
      </p:sp>
      <p:sp>
        <p:nvSpPr>
          <p:cNvPr id="21" name="Freeform 6"/>
          <p:cNvSpPr>
            <a:spLocks noEditPoints="1"/>
          </p:cNvSpPr>
          <p:nvPr/>
        </p:nvSpPr>
        <p:spPr bwMode="auto">
          <a:xfrm>
            <a:off x="3452857" y="2094248"/>
            <a:ext cx="308541" cy="339396"/>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28" name="Content Placeholder 2"/>
          <p:cNvSpPr txBox="1">
            <a:spLocks/>
          </p:cNvSpPr>
          <p:nvPr/>
        </p:nvSpPr>
        <p:spPr>
          <a:xfrm>
            <a:off x="2664023" y="2696301"/>
            <a:ext cx="1891059" cy="112163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b="1" dirty="0" smtClean="0">
                <a:solidFill>
                  <a:schemeClr val="accent2"/>
                </a:solidFill>
              </a:rPr>
              <a:t>AP</a:t>
            </a:r>
            <a:endParaRPr lang="en-US" dirty="0">
              <a:solidFill>
                <a:schemeClr val="accent2"/>
              </a:solidFill>
            </a:endParaRPr>
          </a:p>
        </p:txBody>
      </p:sp>
      <p:sp>
        <p:nvSpPr>
          <p:cNvPr id="29" name="Content Placeholder 2"/>
          <p:cNvSpPr txBox="1">
            <a:spLocks/>
          </p:cNvSpPr>
          <p:nvPr/>
        </p:nvSpPr>
        <p:spPr>
          <a:xfrm>
            <a:off x="617823" y="2696301"/>
            <a:ext cx="1891059" cy="112163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b="1" dirty="0" smtClean="0">
                <a:solidFill>
                  <a:schemeClr val="accent2"/>
                </a:solidFill>
              </a:rPr>
              <a:t>STA</a:t>
            </a:r>
            <a:endParaRPr lang="en-US" dirty="0">
              <a:solidFill>
                <a:schemeClr val="accent2"/>
              </a:solidFill>
            </a:endParaRPr>
          </a:p>
        </p:txBody>
      </p:sp>
      <p:sp>
        <p:nvSpPr>
          <p:cNvPr id="32" name="Freeform 6"/>
          <p:cNvSpPr>
            <a:spLocks noEditPoints="1"/>
          </p:cNvSpPr>
          <p:nvPr/>
        </p:nvSpPr>
        <p:spPr bwMode="auto">
          <a:xfrm>
            <a:off x="1462350" y="2162940"/>
            <a:ext cx="188188" cy="317996"/>
          </a:xfrm>
          <a:custGeom>
            <a:avLst/>
            <a:gdLst>
              <a:gd name="T0" fmla="*/ 192 w 232"/>
              <a:gd name="T1" fmla="*/ 0 h 392"/>
              <a:gd name="T2" fmla="*/ 40 w 232"/>
              <a:gd name="T3" fmla="*/ 0 h 392"/>
              <a:gd name="T4" fmla="*/ 0 w 232"/>
              <a:gd name="T5" fmla="*/ 40 h 392"/>
              <a:gd name="T6" fmla="*/ 0 w 232"/>
              <a:gd name="T7" fmla="*/ 352 h 392"/>
              <a:gd name="T8" fmla="*/ 40 w 232"/>
              <a:gd name="T9" fmla="*/ 392 h 392"/>
              <a:gd name="T10" fmla="*/ 192 w 232"/>
              <a:gd name="T11" fmla="*/ 392 h 392"/>
              <a:gd name="T12" fmla="*/ 232 w 232"/>
              <a:gd name="T13" fmla="*/ 352 h 392"/>
              <a:gd name="T14" fmla="*/ 232 w 232"/>
              <a:gd name="T15" fmla="*/ 40 h 392"/>
              <a:gd name="T16" fmla="*/ 192 w 232"/>
              <a:gd name="T17" fmla="*/ 0 h 392"/>
              <a:gd name="T18" fmla="*/ 116 w 232"/>
              <a:gd name="T19" fmla="*/ 376 h 392"/>
              <a:gd name="T20" fmla="*/ 88 w 232"/>
              <a:gd name="T21" fmla="*/ 356 h 392"/>
              <a:gd name="T22" fmla="*/ 116 w 232"/>
              <a:gd name="T23" fmla="*/ 336 h 392"/>
              <a:gd name="T24" fmla="*/ 144 w 232"/>
              <a:gd name="T25" fmla="*/ 356 h 392"/>
              <a:gd name="T26" fmla="*/ 116 w 232"/>
              <a:gd name="T27" fmla="*/ 376 h 392"/>
              <a:gd name="T28" fmla="*/ 200 w 232"/>
              <a:gd name="T29" fmla="*/ 316 h 392"/>
              <a:gd name="T30" fmla="*/ 32 w 232"/>
              <a:gd name="T31" fmla="*/ 316 h 392"/>
              <a:gd name="T32" fmla="*/ 32 w 232"/>
              <a:gd name="T33" fmla="*/ 52 h 392"/>
              <a:gd name="T34" fmla="*/ 200 w 232"/>
              <a:gd name="T35" fmla="*/ 52 h 392"/>
              <a:gd name="T36" fmla="*/ 200 w 232"/>
              <a:gd name="T37" fmla="*/ 31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2" h="392">
                <a:moveTo>
                  <a:pt x="192" y="0"/>
                </a:moveTo>
                <a:cubicBezTo>
                  <a:pt x="40" y="0"/>
                  <a:pt x="40" y="0"/>
                  <a:pt x="40" y="0"/>
                </a:cubicBezTo>
                <a:cubicBezTo>
                  <a:pt x="18" y="0"/>
                  <a:pt x="0" y="18"/>
                  <a:pt x="0" y="40"/>
                </a:cubicBezTo>
                <a:cubicBezTo>
                  <a:pt x="0" y="352"/>
                  <a:pt x="0" y="352"/>
                  <a:pt x="0" y="352"/>
                </a:cubicBezTo>
                <a:cubicBezTo>
                  <a:pt x="0" y="374"/>
                  <a:pt x="18" y="392"/>
                  <a:pt x="40" y="392"/>
                </a:cubicBezTo>
                <a:cubicBezTo>
                  <a:pt x="192" y="392"/>
                  <a:pt x="192" y="392"/>
                  <a:pt x="192" y="392"/>
                </a:cubicBezTo>
                <a:cubicBezTo>
                  <a:pt x="214" y="392"/>
                  <a:pt x="232" y="374"/>
                  <a:pt x="232" y="352"/>
                </a:cubicBezTo>
                <a:cubicBezTo>
                  <a:pt x="232" y="40"/>
                  <a:pt x="232" y="40"/>
                  <a:pt x="232" y="40"/>
                </a:cubicBezTo>
                <a:cubicBezTo>
                  <a:pt x="232" y="18"/>
                  <a:pt x="214" y="0"/>
                  <a:pt x="192" y="0"/>
                </a:cubicBezTo>
                <a:close/>
                <a:moveTo>
                  <a:pt x="116" y="376"/>
                </a:moveTo>
                <a:cubicBezTo>
                  <a:pt x="101" y="376"/>
                  <a:pt x="88" y="367"/>
                  <a:pt x="88" y="356"/>
                </a:cubicBezTo>
                <a:cubicBezTo>
                  <a:pt x="88" y="345"/>
                  <a:pt x="101" y="336"/>
                  <a:pt x="116" y="336"/>
                </a:cubicBezTo>
                <a:cubicBezTo>
                  <a:pt x="131" y="336"/>
                  <a:pt x="144" y="345"/>
                  <a:pt x="144" y="356"/>
                </a:cubicBezTo>
                <a:cubicBezTo>
                  <a:pt x="144" y="367"/>
                  <a:pt x="131" y="376"/>
                  <a:pt x="116" y="376"/>
                </a:cubicBezTo>
                <a:close/>
                <a:moveTo>
                  <a:pt x="200" y="316"/>
                </a:moveTo>
                <a:cubicBezTo>
                  <a:pt x="32" y="316"/>
                  <a:pt x="32" y="316"/>
                  <a:pt x="32" y="316"/>
                </a:cubicBezTo>
                <a:cubicBezTo>
                  <a:pt x="32" y="52"/>
                  <a:pt x="32" y="52"/>
                  <a:pt x="32" y="52"/>
                </a:cubicBezTo>
                <a:cubicBezTo>
                  <a:pt x="200" y="52"/>
                  <a:pt x="200" y="52"/>
                  <a:pt x="200" y="52"/>
                </a:cubicBezTo>
                <a:lnTo>
                  <a:pt x="200" y="316"/>
                </a:lnTo>
                <a:close/>
              </a:path>
            </a:pathLst>
          </a:custGeom>
          <a:solidFill>
            <a:schemeClr val="bg1"/>
          </a:solidFill>
          <a:ln>
            <a:noFill/>
          </a:ln>
          <a:effectLst>
            <a:outerShdw blurRad="50800" dist="38100" dir="10800000" algn="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sz="2800" dirty="0">
              <a:solidFill>
                <a:schemeClr val="bg1"/>
              </a:solidFill>
            </a:endParaRPr>
          </a:p>
        </p:txBody>
      </p:sp>
      <p:cxnSp>
        <p:nvCxnSpPr>
          <p:cNvPr id="37" name="直接箭头连接符 36"/>
          <p:cNvCxnSpPr/>
          <p:nvPr/>
        </p:nvCxnSpPr>
        <p:spPr>
          <a:xfrm>
            <a:off x="1650538" y="3532909"/>
            <a:ext cx="1802319" cy="13855"/>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p:nvPr/>
        </p:nvCxnSpPr>
        <p:spPr>
          <a:xfrm flipH="1" flipV="1">
            <a:off x="1627249" y="4259526"/>
            <a:ext cx="1825609" cy="2153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1972559" y="3124887"/>
            <a:ext cx="1373228" cy="307777"/>
          </a:xfrm>
          <a:prstGeom prst="rect">
            <a:avLst/>
          </a:prstGeom>
          <a:noFill/>
        </p:spPr>
        <p:txBody>
          <a:bodyPr wrap="square" rtlCol="0">
            <a:spAutoFit/>
          </a:bodyPr>
          <a:lstStyle/>
          <a:p>
            <a:r>
              <a:rPr lang="zh-CN" altLang="en-US" sz="1400" dirty="0" smtClean="0">
                <a:solidFill>
                  <a:srgbClr val="2BB8AA"/>
                </a:solidFill>
              </a:rPr>
              <a:t>认证请求</a:t>
            </a:r>
            <a:endParaRPr lang="zh-CN" altLang="en-US" sz="1400" dirty="0">
              <a:solidFill>
                <a:srgbClr val="2BB8AA"/>
              </a:solidFill>
            </a:endParaRPr>
          </a:p>
        </p:txBody>
      </p:sp>
      <p:sp>
        <p:nvSpPr>
          <p:cNvPr id="44" name="文本框 43"/>
          <p:cNvSpPr txBox="1"/>
          <p:nvPr/>
        </p:nvSpPr>
        <p:spPr>
          <a:xfrm>
            <a:off x="1563352" y="3832751"/>
            <a:ext cx="1960831" cy="307777"/>
          </a:xfrm>
          <a:prstGeom prst="rect">
            <a:avLst/>
          </a:prstGeom>
          <a:noFill/>
        </p:spPr>
        <p:txBody>
          <a:bodyPr wrap="square" rtlCol="0">
            <a:spAutoFit/>
          </a:bodyPr>
          <a:lstStyle/>
          <a:p>
            <a:r>
              <a:rPr lang="zh-CN" altLang="en-US" sz="1400" dirty="0" smtClean="0">
                <a:solidFill>
                  <a:srgbClr val="2BB8AA"/>
                </a:solidFill>
              </a:rPr>
              <a:t>认证回应（来者不拒）</a:t>
            </a:r>
            <a:endParaRPr lang="zh-CN" altLang="en-US" sz="1400" dirty="0">
              <a:solidFill>
                <a:srgbClr val="2BB8AA"/>
              </a:solidFill>
            </a:endParaRPr>
          </a:p>
        </p:txBody>
      </p:sp>
    </p:spTree>
    <p:extLst>
      <p:ext uri="{BB962C8B-B14F-4D97-AF65-F5344CB8AC3E}">
        <p14:creationId xmlns:p14="http://schemas.microsoft.com/office/powerpoint/2010/main" val="3761887558"/>
      </p:ext>
    </p:extLst>
  </p:cSld>
  <p:clrMapOvr>
    <a:masterClrMapping/>
  </p:clrMapOvr>
  <p:transition spd="slow">
    <p:cove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smtClean="0">
                <a:solidFill>
                  <a:schemeClr val="accent2"/>
                </a:solidFill>
              </a:rPr>
              <a:t>链路认证</a:t>
            </a:r>
            <a:endParaRPr lang="zh-CN" altLang="en-US" sz="2800" b="1" dirty="0">
              <a:solidFill>
                <a:schemeClr val="accent2"/>
              </a:solidFill>
            </a:endParaRPr>
          </a:p>
        </p:txBody>
      </p:sp>
      <p:sp>
        <p:nvSpPr>
          <p:cNvPr id="6" name="文本框 5"/>
          <p:cNvSpPr txBox="1"/>
          <p:nvPr/>
        </p:nvSpPr>
        <p:spPr>
          <a:xfrm>
            <a:off x="3049460" y="937340"/>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smtClean="0">
                <a:solidFill>
                  <a:schemeClr val="bg1"/>
                </a:solidFill>
              </a:rPr>
              <a:t>共享密钥认证</a:t>
            </a:r>
            <a:endParaRPr lang="zh-CN" altLang="en-US" dirty="0">
              <a:solidFill>
                <a:schemeClr val="bg1"/>
              </a:solidFill>
            </a:endParaRPr>
          </a:p>
        </p:txBody>
      </p:sp>
      <p:cxnSp>
        <p:nvCxnSpPr>
          <p:cNvPr id="7" name="Straight Connector 30"/>
          <p:cNvCxnSpPr/>
          <p:nvPr/>
        </p:nvCxnSpPr>
        <p:spPr>
          <a:xfrm>
            <a:off x="1563352" y="3131127"/>
            <a:ext cx="0" cy="2867891"/>
          </a:xfrm>
          <a:prstGeom prst="line">
            <a:avLst/>
          </a:prstGeom>
          <a:ln w="28575">
            <a:solidFill>
              <a:srgbClr val="F9CB43"/>
            </a:solidFill>
          </a:ln>
        </p:spPr>
        <p:style>
          <a:lnRef idx="1">
            <a:schemeClr val="accent1"/>
          </a:lnRef>
          <a:fillRef idx="0">
            <a:schemeClr val="accent1"/>
          </a:fillRef>
          <a:effectRef idx="0">
            <a:schemeClr val="accent1"/>
          </a:effectRef>
          <a:fontRef idx="minor">
            <a:schemeClr val="tx1"/>
          </a:fontRef>
        </p:style>
      </p:cxnSp>
      <p:cxnSp>
        <p:nvCxnSpPr>
          <p:cNvPr id="8" name="Straight Connector 35"/>
          <p:cNvCxnSpPr/>
          <p:nvPr/>
        </p:nvCxnSpPr>
        <p:spPr>
          <a:xfrm>
            <a:off x="3607127" y="3131127"/>
            <a:ext cx="0" cy="2867891"/>
          </a:xfrm>
          <a:prstGeom prst="line">
            <a:avLst/>
          </a:prstGeom>
          <a:ln w="28575">
            <a:solidFill>
              <a:srgbClr val="F9CB43"/>
            </a:solidFill>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4174021" y="1469871"/>
            <a:ext cx="7138848" cy="49032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800" dirty="0">
                <a:solidFill>
                  <a:schemeClr val="accent2"/>
                </a:solidFill>
              </a:rPr>
              <a:t>共享密钥认证是除开放系统认证以外的另外一种认证机制</a:t>
            </a:r>
            <a:r>
              <a:rPr lang="zh-CN" altLang="en-US" sz="1800" dirty="0" smtClean="0">
                <a:solidFill>
                  <a:schemeClr val="accent2"/>
                </a:solidFill>
              </a:rPr>
              <a:t>。</a:t>
            </a:r>
            <a:endParaRPr lang="en-US" altLang="zh-CN" sz="1800" dirty="0" smtClean="0">
              <a:solidFill>
                <a:schemeClr val="accent2"/>
              </a:solidFill>
            </a:endParaRPr>
          </a:p>
          <a:p>
            <a:pPr marL="0" indent="0">
              <a:buNone/>
            </a:pPr>
            <a:r>
              <a:rPr lang="zh-CN" altLang="en-US" sz="1800" dirty="0" smtClean="0">
                <a:solidFill>
                  <a:schemeClr val="accent2"/>
                </a:solidFill>
              </a:rPr>
              <a:t>共享</a:t>
            </a:r>
            <a:r>
              <a:rPr lang="zh-CN" altLang="en-US" sz="1800" dirty="0">
                <a:solidFill>
                  <a:schemeClr val="accent2"/>
                </a:solidFill>
              </a:rPr>
              <a:t>密钥认证需要</a:t>
            </a:r>
            <a:r>
              <a:rPr lang="en-US" altLang="zh-CN" sz="1800" dirty="0">
                <a:solidFill>
                  <a:schemeClr val="accent2"/>
                </a:solidFill>
              </a:rPr>
              <a:t>STA</a:t>
            </a:r>
            <a:r>
              <a:rPr lang="zh-CN" altLang="en-US" sz="1800" dirty="0">
                <a:solidFill>
                  <a:schemeClr val="accent2"/>
                </a:solidFill>
              </a:rPr>
              <a:t>和</a:t>
            </a:r>
            <a:r>
              <a:rPr lang="en-US" altLang="zh-CN" sz="1800" dirty="0">
                <a:solidFill>
                  <a:schemeClr val="accent2"/>
                </a:solidFill>
              </a:rPr>
              <a:t>AP</a:t>
            </a:r>
            <a:r>
              <a:rPr lang="zh-CN" altLang="en-US" sz="1800" dirty="0">
                <a:solidFill>
                  <a:schemeClr val="accent2"/>
                </a:solidFill>
              </a:rPr>
              <a:t>配置相同的共享密钥。共享密钥认证的过程如下：</a:t>
            </a:r>
          </a:p>
          <a:p>
            <a:pPr marL="0" indent="0">
              <a:buNone/>
            </a:pPr>
            <a:endParaRPr lang="zh-CN" altLang="en-US" sz="1800" dirty="0">
              <a:solidFill>
                <a:schemeClr val="accent2"/>
              </a:solidFill>
            </a:endParaRPr>
          </a:p>
          <a:p>
            <a:pPr marL="0" indent="0">
              <a:buNone/>
            </a:pPr>
            <a:r>
              <a:rPr lang="zh-CN" altLang="en-US" sz="1800" dirty="0">
                <a:solidFill>
                  <a:schemeClr val="bg1"/>
                </a:solidFill>
              </a:rPr>
              <a:t>第一步，</a:t>
            </a:r>
            <a:r>
              <a:rPr lang="en-US" altLang="zh-CN" sz="1800" dirty="0">
                <a:solidFill>
                  <a:schemeClr val="bg1"/>
                </a:solidFill>
              </a:rPr>
              <a:t>STA</a:t>
            </a:r>
            <a:r>
              <a:rPr lang="zh-CN" altLang="en-US" sz="1800" dirty="0">
                <a:solidFill>
                  <a:schemeClr val="bg1"/>
                </a:solidFill>
              </a:rPr>
              <a:t>先向</a:t>
            </a:r>
            <a:r>
              <a:rPr lang="en-US" altLang="zh-CN" sz="1800" dirty="0">
                <a:solidFill>
                  <a:schemeClr val="bg1"/>
                </a:solidFill>
              </a:rPr>
              <a:t>AP</a:t>
            </a:r>
            <a:r>
              <a:rPr lang="zh-CN" altLang="en-US" sz="1800" dirty="0">
                <a:solidFill>
                  <a:schemeClr val="bg1"/>
                </a:solidFill>
              </a:rPr>
              <a:t>发送认证请求；</a:t>
            </a:r>
          </a:p>
          <a:p>
            <a:pPr marL="0" indent="0">
              <a:buNone/>
            </a:pPr>
            <a:endParaRPr lang="zh-CN" altLang="en-US" sz="1800" dirty="0">
              <a:solidFill>
                <a:schemeClr val="bg1"/>
              </a:solidFill>
            </a:endParaRPr>
          </a:p>
          <a:p>
            <a:pPr marL="0" indent="0">
              <a:buNone/>
            </a:pPr>
            <a:r>
              <a:rPr lang="zh-CN" altLang="en-US" sz="1800" dirty="0">
                <a:solidFill>
                  <a:schemeClr val="bg1"/>
                </a:solidFill>
              </a:rPr>
              <a:t>第二步，</a:t>
            </a:r>
            <a:r>
              <a:rPr lang="en-US" altLang="zh-CN" sz="1800" dirty="0">
                <a:solidFill>
                  <a:schemeClr val="bg1"/>
                </a:solidFill>
              </a:rPr>
              <a:t>AP</a:t>
            </a:r>
            <a:r>
              <a:rPr lang="zh-CN" altLang="en-US" sz="1800" dirty="0">
                <a:solidFill>
                  <a:schemeClr val="bg1"/>
                </a:solidFill>
              </a:rPr>
              <a:t>会随机产生一个</a:t>
            </a:r>
            <a:r>
              <a:rPr lang="en-US" altLang="zh-CN" sz="1800" dirty="0">
                <a:solidFill>
                  <a:schemeClr val="bg1"/>
                </a:solidFill>
              </a:rPr>
              <a:t>Challenge</a:t>
            </a:r>
            <a:r>
              <a:rPr lang="zh-CN" altLang="en-US" sz="1800" dirty="0">
                <a:solidFill>
                  <a:schemeClr val="bg1"/>
                </a:solidFill>
              </a:rPr>
              <a:t>包（即一个字符串）发送给</a:t>
            </a:r>
            <a:r>
              <a:rPr lang="en-US" altLang="zh-CN" sz="1800" dirty="0">
                <a:solidFill>
                  <a:schemeClr val="bg1"/>
                </a:solidFill>
              </a:rPr>
              <a:t>STA</a:t>
            </a:r>
            <a:r>
              <a:rPr lang="zh-CN" altLang="en-US" sz="1800" dirty="0">
                <a:solidFill>
                  <a:schemeClr val="bg1"/>
                </a:solidFill>
              </a:rPr>
              <a:t>；</a:t>
            </a:r>
          </a:p>
          <a:p>
            <a:pPr marL="0" indent="0">
              <a:buNone/>
            </a:pPr>
            <a:endParaRPr lang="zh-CN" altLang="en-US" sz="1800" dirty="0">
              <a:solidFill>
                <a:schemeClr val="bg1"/>
              </a:solidFill>
            </a:endParaRPr>
          </a:p>
          <a:p>
            <a:pPr marL="0" indent="0">
              <a:buNone/>
            </a:pPr>
            <a:r>
              <a:rPr lang="zh-CN" altLang="en-US" sz="1800" dirty="0">
                <a:solidFill>
                  <a:schemeClr val="bg1"/>
                </a:solidFill>
              </a:rPr>
              <a:t>第三步，</a:t>
            </a:r>
            <a:r>
              <a:rPr lang="en-US" altLang="zh-CN" sz="1800" dirty="0">
                <a:solidFill>
                  <a:schemeClr val="bg1"/>
                </a:solidFill>
              </a:rPr>
              <a:t>STA</a:t>
            </a:r>
            <a:r>
              <a:rPr lang="zh-CN" altLang="en-US" sz="1800" dirty="0">
                <a:solidFill>
                  <a:schemeClr val="bg1"/>
                </a:solidFill>
              </a:rPr>
              <a:t>会将接收到字符串拷贝到新的消息中，用密钥加密后再发送给</a:t>
            </a:r>
            <a:r>
              <a:rPr lang="en-US" altLang="zh-CN" sz="1800" dirty="0">
                <a:solidFill>
                  <a:schemeClr val="bg1"/>
                </a:solidFill>
              </a:rPr>
              <a:t>AP</a:t>
            </a:r>
            <a:r>
              <a:rPr lang="zh-CN" altLang="en-US" sz="1800" dirty="0">
                <a:solidFill>
                  <a:schemeClr val="bg1"/>
                </a:solidFill>
              </a:rPr>
              <a:t>；</a:t>
            </a:r>
          </a:p>
          <a:p>
            <a:pPr marL="0" indent="0">
              <a:buNone/>
            </a:pPr>
            <a:endParaRPr lang="zh-CN" altLang="en-US" sz="1800" dirty="0">
              <a:solidFill>
                <a:schemeClr val="bg1"/>
              </a:solidFill>
            </a:endParaRPr>
          </a:p>
          <a:p>
            <a:pPr marL="0" indent="0">
              <a:buNone/>
            </a:pPr>
            <a:r>
              <a:rPr lang="zh-CN" altLang="en-US" sz="1800" dirty="0">
                <a:solidFill>
                  <a:schemeClr val="bg1"/>
                </a:solidFill>
              </a:rPr>
              <a:t>第四步，</a:t>
            </a:r>
            <a:r>
              <a:rPr lang="en-US" altLang="zh-CN" sz="1800" dirty="0">
                <a:solidFill>
                  <a:schemeClr val="bg1"/>
                </a:solidFill>
              </a:rPr>
              <a:t>AP</a:t>
            </a:r>
            <a:r>
              <a:rPr lang="zh-CN" altLang="en-US" sz="1800" dirty="0">
                <a:solidFill>
                  <a:schemeClr val="bg1"/>
                </a:solidFill>
              </a:rPr>
              <a:t>接收到该消息后，用密钥将该消息解密，然后对解密后的字符串和最初给</a:t>
            </a:r>
            <a:r>
              <a:rPr lang="en-US" altLang="zh-CN" sz="1800" dirty="0">
                <a:solidFill>
                  <a:schemeClr val="bg1"/>
                </a:solidFill>
              </a:rPr>
              <a:t>STA</a:t>
            </a:r>
            <a:r>
              <a:rPr lang="zh-CN" altLang="en-US" sz="1800" dirty="0">
                <a:solidFill>
                  <a:schemeClr val="bg1"/>
                </a:solidFill>
              </a:rPr>
              <a:t>的字符串进行比较。如果相同，则说明</a:t>
            </a:r>
            <a:r>
              <a:rPr lang="en-US" altLang="zh-CN" sz="1800" dirty="0">
                <a:solidFill>
                  <a:schemeClr val="bg1"/>
                </a:solidFill>
              </a:rPr>
              <a:t>STA</a:t>
            </a:r>
            <a:r>
              <a:rPr lang="zh-CN" altLang="en-US" sz="1800" dirty="0">
                <a:solidFill>
                  <a:schemeClr val="bg1"/>
                </a:solidFill>
              </a:rPr>
              <a:t>拥有无线设备端相同的共享密钥，即通过了共享密钥认证；否则共享密钥认证失败。</a:t>
            </a:r>
          </a:p>
        </p:txBody>
      </p:sp>
      <p:sp>
        <p:nvSpPr>
          <p:cNvPr id="10" name="Teardrop 36"/>
          <p:cNvSpPr/>
          <p:nvPr/>
        </p:nvSpPr>
        <p:spPr>
          <a:xfrm rot="8100000">
            <a:off x="1248841" y="1982180"/>
            <a:ext cx="615206" cy="615206"/>
          </a:xfrm>
          <a:prstGeom prst="teardrop">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p>
        </p:txBody>
      </p:sp>
      <p:sp>
        <p:nvSpPr>
          <p:cNvPr id="13" name="Teardrop 44"/>
          <p:cNvSpPr/>
          <p:nvPr/>
        </p:nvSpPr>
        <p:spPr>
          <a:xfrm rot="8100000">
            <a:off x="3301950" y="1982180"/>
            <a:ext cx="615206" cy="615206"/>
          </a:xfrm>
          <a:prstGeom prst="teardrop">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p>
        </p:txBody>
      </p:sp>
      <p:sp>
        <p:nvSpPr>
          <p:cNvPr id="21" name="Freeform 6"/>
          <p:cNvSpPr>
            <a:spLocks noEditPoints="1"/>
          </p:cNvSpPr>
          <p:nvPr/>
        </p:nvSpPr>
        <p:spPr bwMode="auto">
          <a:xfrm>
            <a:off x="3452857" y="2094248"/>
            <a:ext cx="308541" cy="339396"/>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28" name="Content Placeholder 2"/>
          <p:cNvSpPr txBox="1">
            <a:spLocks/>
          </p:cNvSpPr>
          <p:nvPr/>
        </p:nvSpPr>
        <p:spPr>
          <a:xfrm>
            <a:off x="2664023" y="2696301"/>
            <a:ext cx="1891059" cy="112163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b="1" dirty="0" smtClean="0">
                <a:solidFill>
                  <a:schemeClr val="accent2"/>
                </a:solidFill>
              </a:rPr>
              <a:t>AP</a:t>
            </a:r>
            <a:endParaRPr lang="en-US" dirty="0">
              <a:solidFill>
                <a:schemeClr val="accent2"/>
              </a:solidFill>
            </a:endParaRPr>
          </a:p>
        </p:txBody>
      </p:sp>
      <p:sp>
        <p:nvSpPr>
          <p:cNvPr id="29" name="Content Placeholder 2"/>
          <p:cNvSpPr txBox="1">
            <a:spLocks/>
          </p:cNvSpPr>
          <p:nvPr/>
        </p:nvSpPr>
        <p:spPr>
          <a:xfrm>
            <a:off x="617823" y="2696301"/>
            <a:ext cx="1891059" cy="112163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b="1" dirty="0" smtClean="0">
                <a:solidFill>
                  <a:schemeClr val="accent2"/>
                </a:solidFill>
              </a:rPr>
              <a:t>STA</a:t>
            </a:r>
            <a:endParaRPr lang="en-US" dirty="0">
              <a:solidFill>
                <a:schemeClr val="accent2"/>
              </a:solidFill>
            </a:endParaRPr>
          </a:p>
        </p:txBody>
      </p:sp>
      <p:sp>
        <p:nvSpPr>
          <p:cNvPr id="32" name="Freeform 6"/>
          <p:cNvSpPr>
            <a:spLocks noEditPoints="1"/>
          </p:cNvSpPr>
          <p:nvPr/>
        </p:nvSpPr>
        <p:spPr bwMode="auto">
          <a:xfrm>
            <a:off x="1462350" y="2162940"/>
            <a:ext cx="188188" cy="317996"/>
          </a:xfrm>
          <a:custGeom>
            <a:avLst/>
            <a:gdLst>
              <a:gd name="T0" fmla="*/ 192 w 232"/>
              <a:gd name="T1" fmla="*/ 0 h 392"/>
              <a:gd name="T2" fmla="*/ 40 w 232"/>
              <a:gd name="T3" fmla="*/ 0 h 392"/>
              <a:gd name="T4" fmla="*/ 0 w 232"/>
              <a:gd name="T5" fmla="*/ 40 h 392"/>
              <a:gd name="T6" fmla="*/ 0 w 232"/>
              <a:gd name="T7" fmla="*/ 352 h 392"/>
              <a:gd name="T8" fmla="*/ 40 w 232"/>
              <a:gd name="T9" fmla="*/ 392 h 392"/>
              <a:gd name="T10" fmla="*/ 192 w 232"/>
              <a:gd name="T11" fmla="*/ 392 h 392"/>
              <a:gd name="T12" fmla="*/ 232 w 232"/>
              <a:gd name="T13" fmla="*/ 352 h 392"/>
              <a:gd name="T14" fmla="*/ 232 w 232"/>
              <a:gd name="T15" fmla="*/ 40 h 392"/>
              <a:gd name="T16" fmla="*/ 192 w 232"/>
              <a:gd name="T17" fmla="*/ 0 h 392"/>
              <a:gd name="T18" fmla="*/ 116 w 232"/>
              <a:gd name="T19" fmla="*/ 376 h 392"/>
              <a:gd name="T20" fmla="*/ 88 w 232"/>
              <a:gd name="T21" fmla="*/ 356 h 392"/>
              <a:gd name="T22" fmla="*/ 116 w 232"/>
              <a:gd name="T23" fmla="*/ 336 h 392"/>
              <a:gd name="T24" fmla="*/ 144 w 232"/>
              <a:gd name="T25" fmla="*/ 356 h 392"/>
              <a:gd name="T26" fmla="*/ 116 w 232"/>
              <a:gd name="T27" fmla="*/ 376 h 392"/>
              <a:gd name="T28" fmla="*/ 200 w 232"/>
              <a:gd name="T29" fmla="*/ 316 h 392"/>
              <a:gd name="T30" fmla="*/ 32 w 232"/>
              <a:gd name="T31" fmla="*/ 316 h 392"/>
              <a:gd name="T32" fmla="*/ 32 w 232"/>
              <a:gd name="T33" fmla="*/ 52 h 392"/>
              <a:gd name="T34" fmla="*/ 200 w 232"/>
              <a:gd name="T35" fmla="*/ 52 h 392"/>
              <a:gd name="T36" fmla="*/ 200 w 232"/>
              <a:gd name="T37" fmla="*/ 31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2" h="392">
                <a:moveTo>
                  <a:pt x="192" y="0"/>
                </a:moveTo>
                <a:cubicBezTo>
                  <a:pt x="40" y="0"/>
                  <a:pt x="40" y="0"/>
                  <a:pt x="40" y="0"/>
                </a:cubicBezTo>
                <a:cubicBezTo>
                  <a:pt x="18" y="0"/>
                  <a:pt x="0" y="18"/>
                  <a:pt x="0" y="40"/>
                </a:cubicBezTo>
                <a:cubicBezTo>
                  <a:pt x="0" y="352"/>
                  <a:pt x="0" y="352"/>
                  <a:pt x="0" y="352"/>
                </a:cubicBezTo>
                <a:cubicBezTo>
                  <a:pt x="0" y="374"/>
                  <a:pt x="18" y="392"/>
                  <a:pt x="40" y="392"/>
                </a:cubicBezTo>
                <a:cubicBezTo>
                  <a:pt x="192" y="392"/>
                  <a:pt x="192" y="392"/>
                  <a:pt x="192" y="392"/>
                </a:cubicBezTo>
                <a:cubicBezTo>
                  <a:pt x="214" y="392"/>
                  <a:pt x="232" y="374"/>
                  <a:pt x="232" y="352"/>
                </a:cubicBezTo>
                <a:cubicBezTo>
                  <a:pt x="232" y="40"/>
                  <a:pt x="232" y="40"/>
                  <a:pt x="232" y="40"/>
                </a:cubicBezTo>
                <a:cubicBezTo>
                  <a:pt x="232" y="18"/>
                  <a:pt x="214" y="0"/>
                  <a:pt x="192" y="0"/>
                </a:cubicBezTo>
                <a:close/>
                <a:moveTo>
                  <a:pt x="116" y="376"/>
                </a:moveTo>
                <a:cubicBezTo>
                  <a:pt x="101" y="376"/>
                  <a:pt x="88" y="367"/>
                  <a:pt x="88" y="356"/>
                </a:cubicBezTo>
                <a:cubicBezTo>
                  <a:pt x="88" y="345"/>
                  <a:pt x="101" y="336"/>
                  <a:pt x="116" y="336"/>
                </a:cubicBezTo>
                <a:cubicBezTo>
                  <a:pt x="131" y="336"/>
                  <a:pt x="144" y="345"/>
                  <a:pt x="144" y="356"/>
                </a:cubicBezTo>
                <a:cubicBezTo>
                  <a:pt x="144" y="367"/>
                  <a:pt x="131" y="376"/>
                  <a:pt x="116" y="376"/>
                </a:cubicBezTo>
                <a:close/>
                <a:moveTo>
                  <a:pt x="200" y="316"/>
                </a:moveTo>
                <a:cubicBezTo>
                  <a:pt x="32" y="316"/>
                  <a:pt x="32" y="316"/>
                  <a:pt x="32" y="316"/>
                </a:cubicBezTo>
                <a:cubicBezTo>
                  <a:pt x="32" y="52"/>
                  <a:pt x="32" y="52"/>
                  <a:pt x="32" y="52"/>
                </a:cubicBezTo>
                <a:cubicBezTo>
                  <a:pt x="200" y="52"/>
                  <a:pt x="200" y="52"/>
                  <a:pt x="200" y="52"/>
                </a:cubicBezTo>
                <a:lnTo>
                  <a:pt x="200" y="316"/>
                </a:lnTo>
                <a:close/>
              </a:path>
            </a:pathLst>
          </a:custGeom>
          <a:solidFill>
            <a:schemeClr val="bg1"/>
          </a:solidFill>
          <a:ln>
            <a:noFill/>
          </a:ln>
          <a:effectLst>
            <a:outerShdw blurRad="50800" dist="38100" dir="10800000" algn="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sz="2800" dirty="0">
              <a:solidFill>
                <a:schemeClr val="bg1"/>
              </a:solidFill>
            </a:endParaRPr>
          </a:p>
        </p:txBody>
      </p:sp>
      <p:cxnSp>
        <p:nvCxnSpPr>
          <p:cNvPr id="37" name="直接箭头连接符 36"/>
          <p:cNvCxnSpPr/>
          <p:nvPr/>
        </p:nvCxnSpPr>
        <p:spPr>
          <a:xfrm>
            <a:off x="1650538" y="3532909"/>
            <a:ext cx="1802319" cy="13855"/>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p:nvPr/>
        </p:nvCxnSpPr>
        <p:spPr>
          <a:xfrm flipH="1" flipV="1">
            <a:off x="1627249" y="4259526"/>
            <a:ext cx="1825609" cy="2153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1972559" y="3124887"/>
            <a:ext cx="1373228" cy="307777"/>
          </a:xfrm>
          <a:prstGeom prst="rect">
            <a:avLst/>
          </a:prstGeom>
          <a:noFill/>
        </p:spPr>
        <p:txBody>
          <a:bodyPr wrap="square" rtlCol="0">
            <a:spAutoFit/>
          </a:bodyPr>
          <a:lstStyle/>
          <a:p>
            <a:r>
              <a:rPr lang="zh-CN" altLang="en-US" sz="1400" dirty="0" smtClean="0">
                <a:solidFill>
                  <a:srgbClr val="2BB8AA"/>
                </a:solidFill>
              </a:rPr>
              <a:t>认证请求</a:t>
            </a:r>
            <a:endParaRPr lang="zh-CN" altLang="en-US" sz="1400" dirty="0">
              <a:solidFill>
                <a:srgbClr val="2BB8AA"/>
              </a:solidFill>
            </a:endParaRPr>
          </a:p>
        </p:txBody>
      </p:sp>
      <p:sp>
        <p:nvSpPr>
          <p:cNvPr id="44" name="文本框 43"/>
          <p:cNvSpPr txBox="1"/>
          <p:nvPr/>
        </p:nvSpPr>
        <p:spPr>
          <a:xfrm>
            <a:off x="1563352" y="3832751"/>
            <a:ext cx="1960831" cy="307777"/>
          </a:xfrm>
          <a:prstGeom prst="rect">
            <a:avLst/>
          </a:prstGeom>
          <a:noFill/>
        </p:spPr>
        <p:txBody>
          <a:bodyPr wrap="square" rtlCol="0">
            <a:spAutoFit/>
          </a:bodyPr>
          <a:lstStyle/>
          <a:p>
            <a:r>
              <a:rPr lang="zh-CN" altLang="en-US" sz="1400" dirty="0" smtClean="0">
                <a:solidFill>
                  <a:srgbClr val="2BB8AA"/>
                </a:solidFill>
              </a:rPr>
              <a:t>认证回应（</a:t>
            </a:r>
            <a:r>
              <a:rPr lang="en-US" altLang="zh-CN" sz="1400" dirty="0">
                <a:solidFill>
                  <a:srgbClr val="2BB8AA"/>
                </a:solidFill>
              </a:rPr>
              <a:t>Challenge</a:t>
            </a:r>
            <a:r>
              <a:rPr lang="zh-CN" altLang="en-US" sz="1400" dirty="0" smtClean="0">
                <a:solidFill>
                  <a:srgbClr val="2BB8AA"/>
                </a:solidFill>
              </a:rPr>
              <a:t>）</a:t>
            </a:r>
            <a:endParaRPr lang="zh-CN" altLang="en-US" sz="1400" dirty="0">
              <a:solidFill>
                <a:srgbClr val="2BB8AA"/>
              </a:solidFill>
            </a:endParaRPr>
          </a:p>
        </p:txBody>
      </p:sp>
      <p:cxnSp>
        <p:nvCxnSpPr>
          <p:cNvPr id="35" name="直接箭头连接符 34"/>
          <p:cNvCxnSpPr/>
          <p:nvPr/>
        </p:nvCxnSpPr>
        <p:spPr>
          <a:xfrm>
            <a:off x="1660862" y="4973117"/>
            <a:ext cx="1802319" cy="13855"/>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flipH="1" flipV="1">
            <a:off x="1637573" y="5699734"/>
            <a:ext cx="1825609" cy="2153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1549804" y="4633848"/>
            <a:ext cx="2204556" cy="307777"/>
          </a:xfrm>
          <a:prstGeom prst="rect">
            <a:avLst/>
          </a:prstGeom>
          <a:noFill/>
        </p:spPr>
        <p:txBody>
          <a:bodyPr wrap="square" rtlCol="0">
            <a:spAutoFit/>
          </a:bodyPr>
          <a:lstStyle/>
          <a:p>
            <a:r>
              <a:rPr lang="zh-CN" altLang="en-US" sz="1400" dirty="0" smtClean="0">
                <a:solidFill>
                  <a:srgbClr val="2BB8AA"/>
                </a:solidFill>
              </a:rPr>
              <a:t>认证（加密</a:t>
            </a:r>
            <a:r>
              <a:rPr lang="en-US" altLang="zh-CN" sz="1400" dirty="0" smtClean="0">
                <a:solidFill>
                  <a:srgbClr val="2BB8AA"/>
                </a:solidFill>
              </a:rPr>
              <a:t>Challenge</a:t>
            </a:r>
            <a:r>
              <a:rPr lang="zh-CN" altLang="en-US" sz="1400" dirty="0" smtClean="0">
                <a:solidFill>
                  <a:srgbClr val="2BB8AA"/>
                </a:solidFill>
              </a:rPr>
              <a:t>）</a:t>
            </a:r>
            <a:endParaRPr lang="zh-CN" altLang="en-US" sz="1400" dirty="0">
              <a:solidFill>
                <a:srgbClr val="2BB8AA"/>
              </a:solidFill>
            </a:endParaRPr>
          </a:p>
        </p:txBody>
      </p:sp>
      <p:sp>
        <p:nvSpPr>
          <p:cNvPr id="40" name="文本框 39"/>
          <p:cNvSpPr txBox="1"/>
          <p:nvPr/>
        </p:nvSpPr>
        <p:spPr>
          <a:xfrm>
            <a:off x="1573676" y="5272959"/>
            <a:ext cx="1960831" cy="307777"/>
          </a:xfrm>
          <a:prstGeom prst="rect">
            <a:avLst/>
          </a:prstGeom>
          <a:noFill/>
        </p:spPr>
        <p:txBody>
          <a:bodyPr wrap="square" rtlCol="0">
            <a:spAutoFit/>
          </a:bodyPr>
          <a:lstStyle/>
          <a:p>
            <a:r>
              <a:rPr lang="zh-CN" altLang="en-US" sz="1400" dirty="0" smtClean="0">
                <a:solidFill>
                  <a:srgbClr val="2BB8AA"/>
                </a:solidFill>
              </a:rPr>
              <a:t>认证回应（成功</a:t>
            </a:r>
            <a:r>
              <a:rPr lang="en-US" altLang="zh-CN" sz="1400" dirty="0" smtClean="0">
                <a:solidFill>
                  <a:srgbClr val="2BB8AA"/>
                </a:solidFill>
              </a:rPr>
              <a:t>/</a:t>
            </a:r>
            <a:r>
              <a:rPr lang="zh-CN" altLang="en-US" sz="1400" dirty="0" smtClean="0">
                <a:solidFill>
                  <a:srgbClr val="2BB8AA"/>
                </a:solidFill>
              </a:rPr>
              <a:t>失败）</a:t>
            </a:r>
            <a:endParaRPr lang="zh-CN" altLang="en-US" sz="1400" dirty="0">
              <a:solidFill>
                <a:srgbClr val="2BB8AA"/>
              </a:solidFill>
            </a:endParaRPr>
          </a:p>
        </p:txBody>
      </p:sp>
    </p:spTree>
    <p:extLst>
      <p:ext uri="{BB962C8B-B14F-4D97-AF65-F5344CB8AC3E}">
        <p14:creationId xmlns:p14="http://schemas.microsoft.com/office/powerpoint/2010/main" val="1503073588"/>
      </p:ext>
    </p:extLst>
  </p:cSld>
  <p:clrMapOvr>
    <a:masterClrMapping/>
  </p:clrMapOvr>
  <p:transition spd="slow">
    <p:cov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smtClean="0">
                <a:solidFill>
                  <a:schemeClr val="accent2"/>
                </a:solidFill>
              </a:rPr>
              <a:t>安全策略</a:t>
            </a:r>
            <a:endParaRPr lang="zh-CN" altLang="en-US" sz="2800" b="1" dirty="0">
              <a:solidFill>
                <a:schemeClr val="accent2"/>
              </a:solidFill>
            </a:endParaRPr>
          </a:p>
        </p:txBody>
      </p:sp>
      <p:sp>
        <p:nvSpPr>
          <p:cNvPr id="6" name="文本框 5"/>
          <p:cNvSpPr txBox="1"/>
          <p:nvPr/>
        </p:nvSpPr>
        <p:spPr>
          <a:xfrm>
            <a:off x="3049460" y="937340"/>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smtClean="0">
                <a:solidFill>
                  <a:schemeClr val="bg1"/>
                </a:solidFill>
              </a:rPr>
              <a:t>安全策略</a:t>
            </a:r>
            <a:endParaRPr lang="zh-CN" altLang="en-US" dirty="0">
              <a:solidFill>
                <a:schemeClr val="bg1"/>
              </a:solidFill>
            </a:endParaRPr>
          </a:p>
        </p:txBody>
      </p:sp>
      <p:sp>
        <p:nvSpPr>
          <p:cNvPr id="11" name="矩形 10"/>
          <p:cNvSpPr/>
          <p:nvPr/>
        </p:nvSpPr>
        <p:spPr>
          <a:xfrm>
            <a:off x="4825637" y="445113"/>
            <a:ext cx="7366363" cy="1200329"/>
          </a:xfrm>
          <a:prstGeom prst="rect">
            <a:avLst/>
          </a:prstGeom>
        </p:spPr>
        <p:txBody>
          <a:bodyPr wrap="square">
            <a:spAutoFit/>
          </a:bodyPr>
          <a:lstStyle/>
          <a:p>
            <a:r>
              <a:rPr lang="zh-CN" altLang="en-US" dirty="0">
                <a:solidFill>
                  <a:schemeClr val="bg1"/>
                </a:solidFill>
              </a:rPr>
              <a:t>安全策略体现的是一整套的安全机制，它包括无线链路建立时的链路认证方式，无线用户上线时的用户接入认证方式和无线用户传输数据业务时的数据加密方式。如同下表中，列举出来几种安全策略所对应的链路认证、接入认证和数据加密的方式。</a:t>
            </a:r>
          </a:p>
        </p:txBody>
      </p:sp>
      <p:graphicFrame>
        <p:nvGraphicFramePr>
          <p:cNvPr id="12" name="表格 11"/>
          <p:cNvGraphicFramePr>
            <a:graphicFrameLocks noGrp="1"/>
          </p:cNvGraphicFramePr>
          <p:nvPr>
            <p:extLst>
              <p:ext uri="{D42A27DB-BD31-4B8C-83A1-F6EECF244321}">
                <p14:modId xmlns:p14="http://schemas.microsoft.com/office/powerpoint/2010/main" val="3572841972"/>
              </p:ext>
            </p:extLst>
          </p:nvPr>
        </p:nvGraphicFramePr>
        <p:xfrm>
          <a:off x="740228" y="1975088"/>
          <a:ext cx="11125200" cy="4242832"/>
        </p:xfrm>
        <a:graphic>
          <a:graphicData uri="http://schemas.openxmlformats.org/drawingml/2006/table">
            <a:tbl>
              <a:tblPr firstRow="1" bandRow="1">
                <a:tableStyleId>{8A107856-5554-42FB-B03E-39F5DBC370BA}</a:tableStyleId>
              </a:tblPr>
              <a:tblGrid>
                <a:gridCol w="2383972"/>
                <a:gridCol w="1611086"/>
                <a:gridCol w="1915885"/>
                <a:gridCol w="1513115"/>
                <a:gridCol w="3701142"/>
              </a:tblGrid>
              <a:tr h="332838">
                <a:tc>
                  <a:txBody>
                    <a:bodyPr/>
                    <a:lstStyle/>
                    <a:p>
                      <a:r>
                        <a:rPr lang="zh-CN" altLang="en-US" dirty="0" smtClean="0">
                          <a:solidFill>
                            <a:schemeClr val="bg1"/>
                          </a:solidFill>
                        </a:rPr>
                        <a:t>安全策略</a:t>
                      </a:r>
                      <a:endParaRPr lang="zh-CN" altLang="en-US" dirty="0">
                        <a:solidFill>
                          <a:schemeClr val="bg1"/>
                        </a:solidFill>
                      </a:endParaRPr>
                    </a:p>
                  </a:txBody>
                  <a:tcPr>
                    <a:noFill/>
                  </a:tcPr>
                </a:tc>
                <a:tc>
                  <a:txBody>
                    <a:bodyPr/>
                    <a:lstStyle/>
                    <a:p>
                      <a:r>
                        <a:rPr lang="zh-CN" altLang="en-US" dirty="0" smtClean="0">
                          <a:solidFill>
                            <a:schemeClr val="bg1"/>
                          </a:solidFill>
                        </a:rPr>
                        <a:t>链路认证方式</a:t>
                      </a:r>
                      <a:endParaRPr lang="zh-CN" altLang="en-US" dirty="0">
                        <a:solidFill>
                          <a:schemeClr val="bg1"/>
                        </a:solidFill>
                      </a:endParaRPr>
                    </a:p>
                  </a:txBody>
                  <a:tcPr>
                    <a:noFill/>
                  </a:tcPr>
                </a:tc>
                <a:tc>
                  <a:txBody>
                    <a:bodyPr/>
                    <a:lstStyle/>
                    <a:p>
                      <a:r>
                        <a:rPr lang="zh-CN" altLang="en-US" dirty="0" smtClean="0">
                          <a:solidFill>
                            <a:schemeClr val="bg1"/>
                          </a:solidFill>
                        </a:rPr>
                        <a:t>接入认证方式</a:t>
                      </a:r>
                      <a:endParaRPr lang="zh-CN" altLang="en-US" dirty="0">
                        <a:solidFill>
                          <a:schemeClr val="bg1"/>
                        </a:solidFill>
                      </a:endParaRPr>
                    </a:p>
                  </a:txBody>
                  <a:tcPr>
                    <a:noFill/>
                  </a:tcPr>
                </a:tc>
                <a:tc>
                  <a:txBody>
                    <a:bodyPr/>
                    <a:lstStyle/>
                    <a:p>
                      <a:r>
                        <a:rPr lang="zh-CN" altLang="en-US" dirty="0" smtClean="0">
                          <a:solidFill>
                            <a:schemeClr val="bg1"/>
                          </a:solidFill>
                        </a:rPr>
                        <a:t>加密算法</a:t>
                      </a:r>
                      <a:endParaRPr lang="zh-CN" altLang="en-US" dirty="0">
                        <a:solidFill>
                          <a:schemeClr val="bg1"/>
                        </a:solidFill>
                      </a:endParaRPr>
                    </a:p>
                  </a:txBody>
                  <a:tcPr>
                    <a:noFill/>
                  </a:tcPr>
                </a:tc>
                <a:tc>
                  <a:txBody>
                    <a:bodyPr/>
                    <a:lstStyle/>
                    <a:p>
                      <a:r>
                        <a:rPr lang="zh-CN" altLang="en-US" dirty="0" smtClean="0">
                          <a:solidFill>
                            <a:schemeClr val="bg1"/>
                          </a:solidFill>
                        </a:rPr>
                        <a:t>说明</a:t>
                      </a:r>
                      <a:endParaRPr lang="zh-CN" altLang="en-US" dirty="0">
                        <a:solidFill>
                          <a:schemeClr val="bg1"/>
                        </a:solidFill>
                      </a:endParaRPr>
                    </a:p>
                  </a:txBody>
                  <a:tcPr>
                    <a:noFill/>
                  </a:tcPr>
                </a:tc>
              </a:tr>
              <a:tr h="370840">
                <a:tc rowSpan="2">
                  <a:txBody>
                    <a:bodyPr/>
                    <a:lstStyle/>
                    <a:p>
                      <a:r>
                        <a:rPr lang="en-US" altLang="zh-CN" dirty="0" smtClean="0">
                          <a:solidFill>
                            <a:schemeClr val="bg1"/>
                          </a:solidFill>
                        </a:rPr>
                        <a:t>WEP</a:t>
                      </a:r>
                      <a:r>
                        <a:rPr lang="en-US" altLang="zh-CN" dirty="0" smtClean="0">
                          <a:solidFill>
                            <a:srgbClr val="2BB8AA"/>
                          </a:solidFill>
                        </a:rPr>
                        <a:t>(Wired Equivalent Privacy)</a:t>
                      </a:r>
                    </a:p>
                    <a:p>
                      <a:r>
                        <a:rPr lang="zh-CN" altLang="en-US" dirty="0" smtClean="0">
                          <a:solidFill>
                            <a:srgbClr val="2BB8AA"/>
                          </a:solidFill>
                        </a:rPr>
                        <a:t>有线等效加密协议</a:t>
                      </a:r>
                      <a:endParaRPr lang="zh-CN" altLang="en-US" dirty="0">
                        <a:solidFill>
                          <a:srgbClr val="2BB8AA"/>
                        </a:solidFill>
                      </a:endParaRPr>
                    </a:p>
                  </a:txBody>
                  <a:tcPr>
                    <a:noFill/>
                  </a:tcPr>
                </a:tc>
                <a:tc>
                  <a:txBody>
                    <a:bodyPr/>
                    <a:lstStyle/>
                    <a:p>
                      <a:r>
                        <a:rPr lang="en-US" altLang="zh-CN" dirty="0" smtClean="0">
                          <a:solidFill>
                            <a:schemeClr val="bg1"/>
                          </a:solidFill>
                        </a:rPr>
                        <a:t>Open</a:t>
                      </a:r>
                      <a:endParaRPr lang="zh-CN" altLang="en-US" dirty="0">
                        <a:solidFill>
                          <a:schemeClr val="bg1"/>
                        </a:solidFill>
                      </a:endParaRPr>
                    </a:p>
                  </a:txBody>
                  <a:tcPr>
                    <a:noFill/>
                  </a:tcPr>
                </a:tc>
                <a:tc>
                  <a:txBody>
                    <a:bodyPr/>
                    <a:lstStyle/>
                    <a:p>
                      <a:r>
                        <a:rPr lang="zh-CN" altLang="en-US" dirty="0" smtClean="0">
                          <a:solidFill>
                            <a:schemeClr val="bg1"/>
                          </a:solidFill>
                        </a:rPr>
                        <a:t>本身无接入认证，配套</a:t>
                      </a:r>
                      <a:r>
                        <a:rPr lang="en-US" altLang="zh-CN" dirty="0" smtClean="0">
                          <a:solidFill>
                            <a:schemeClr val="bg1"/>
                          </a:solidFill>
                        </a:rPr>
                        <a:t>Portal</a:t>
                      </a:r>
                      <a:r>
                        <a:rPr lang="zh-CN" altLang="en-US" dirty="0" smtClean="0">
                          <a:solidFill>
                            <a:schemeClr val="bg1"/>
                          </a:solidFill>
                        </a:rPr>
                        <a:t>认证或</a:t>
                      </a:r>
                      <a:r>
                        <a:rPr lang="en-US" altLang="zh-CN" dirty="0" smtClean="0">
                          <a:solidFill>
                            <a:schemeClr val="bg1"/>
                          </a:solidFill>
                        </a:rPr>
                        <a:t>MAC</a:t>
                      </a:r>
                      <a:r>
                        <a:rPr lang="zh-CN" altLang="en-US" dirty="0" smtClean="0">
                          <a:solidFill>
                            <a:schemeClr val="bg1"/>
                          </a:solidFill>
                        </a:rPr>
                        <a:t>认证</a:t>
                      </a:r>
                      <a:endParaRPr lang="zh-CN" altLang="en-US" dirty="0">
                        <a:solidFill>
                          <a:schemeClr val="bg1"/>
                        </a:solidFill>
                      </a:endParaRPr>
                    </a:p>
                  </a:txBody>
                  <a:tcPr>
                    <a:noFill/>
                  </a:tcPr>
                </a:tc>
                <a:tc>
                  <a:txBody>
                    <a:bodyPr/>
                    <a:lstStyle/>
                    <a:p>
                      <a:r>
                        <a:rPr lang="zh-CN" altLang="en-US" dirty="0" smtClean="0">
                          <a:solidFill>
                            <a:schemeClr val="bg1"/>
                          </a:solidFill>
                        </a:rPr>
                        <a:t>不加密</a:t>
                      </a:r>
                      <a:r>
                        <a:rPr lang="en-US" altLang="zh-CN" dirty="0" smtClean="0">
                          <a:solidFill>
                            <a:schemeClr val="bg1"/>
                          </a:solidFill>
                        </a:rPr>
                        <a:t>/</a:t>
                      </a:r>
                      <a:r>
                        <a:rPr lang="en-US" altLang="zh-CN" dirty="0" smtClean="0">
                          <a:solidFill>
                            <a:schemeClr val="bg1"/>
                          </a:solidFill>
                        </a:rPr>
                        <a:t>RC4</a:t>
                      </a:r>
                      <a:endParaRPr lang="zh-CN" altLang="en-US" dirty="0">
                        <a:solidFill>
                          <a:schemeClr val="bg1"/>
                        </a:solidFill>
                      </a:endParaRPr>
                    </a:p>
                  </a:txBody>
                  <a:tcPr>
                    <a:noFill/>
                  </a:tcPr>
                </a:tc>
                <a:tc>
                  <a:txBody>
                    <a:bodyPr/>
                    <a:lstStyle/>
                    <a:p>
                      <a:r>
                        <a:rPr lang="zh-CN" altLang="en-US" dirty="0" smtClean="0">
                          <a:solidFill>
                            <a:schemeClr val="bg1"/>
                          </a:solidFill>
                        </a:rPr>
                        <a:t>安全性低，建议同时配置</a:t>
                      </a:r>
                      <a:r>
                        <a:rPr lang="en-US" altLang="zh-CN" dirty="0" smtClean="0">
                          <a:solidFill>
                            <a:schemeClr val="bg1"/>
                          </a:solidFill>
                        </a:rPr>
                        <a:t>Portal</a:t>
                      </a:r>
                      <a:r>
                        <a:rPr lang="zh-CN" altLang="en-US" dirty="0" smtClean="0">
                          <a:solidFill>
                            <a:schemeClr val="bg1"/>
                          </a:solidFill>
                        </a:rPr>
                        <a:t>认证或</a:t>
                      </a:r>
                      <a:r>
                        <a:rPr lang="en-US" altLang="zh-CN" dirty="0" smtClean="0">
                          <a:solidFill>
                            <a:schemeClr val="bg1"/>
                          </a:solidFill>
                        </a:rPr>
                        <a:t>MAC</a:t>
                      </a:r>
                      <a:r>
                        <a:rPr lang="zh-CN" altLang="en-US" dirty="0" smtClean="0">
                          <a:solidFill>
                            <a:schemeClr val="bg1"/>
                          </a:solidFill>
                        </a:rPr>
                        <a:t>认证。</a:t>
                      </a:r>
                      <a:endParaRPr lang="zh-CN" altLang="en-US" dirty="0">
                        <a:solidFill>
                          <a:schemeClr val="bg1"/>
                        </a:solidFill>
                      </a:endParaRPr>
                    </a:p>
                  </a:txBody>
                  <a:tcPr>
                    <a:noFill/>
                  </a:tcPr>
                </a:tc>
              </a:tr>
              <a:tr h="402352">
                <a:tc vMerge="1">
                  <a:txBody>
                    <a:bodyPr/>
                    <a:lstStyle/>
                    <a:p>
                      <a:endParaRPr lang="zh-CN" altLang="en-US" dirty="0"/>
                    </a:p>
                  </a:txBody>
                  <a:tcPr>
                    <a:noFill/>
                  </a:tcPr>
                </a:tc>
                <a:tc>
                  <a:txBody>
                    <a:bodyPr/>
                    <a:lstStyle/>
                    <a:p>
                      <a:r>
                        <a:rPr lang="en-US" altLang="zh-CN" dirty="0" smtClean="0">
                          <a:solidFill>
                            <a:schemeClr val="bg1"/>
                          </a:solidFill>
                        </a:rPr>
                        <a:t>Shared-key</a:t>
                      </a:r>
                      <a:endParaRPr lang="zh-CN" altLang="en-US" dirty="0">
                        <a:solidFill>
                          <a:schemeClr val="bg1"/>
                        </a:solidFill>
                      </a:endParaRPr>
                    </a:p>
                  </a:txBody>
                  <a:tcPr>
                    <a:noFill/>
                  </a:tcPr>
                </a:tc>
                <a:tc>
                  <a:txBody>
                    <a:bodyPr/>
                    <a:lstStyle/>
                    <a:p>
                      <a:r>
                        <a:rPr lang="zh-CN" altLang="en-US" dirty="0" smtClean="0">
                          <a:solidFill>
                            <a:schemeClr val="bg1"/>
                          </a:solidFill>
                        </a:rPr>
                        <a:t>不涉及</a:t>
                      </a:r>
                      <a:endParaRPr lang="zh-CN" altLang="en-US" dirty="0">
                        <a:solidFill>
                          <a:schemeClr val="bg1"/>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RC4</a:t>
                      </a:r>
                      <a:endParaRPr lang="zh-CN" altLang="en-US" dirty="0" smtClean="0">
                        <a:solidFill>
                          <a:srgbClr val="2BB8AA"/>
                        </a:solidFill>
                      </a:endParaRPr>
                    </a:p>
                  </a:txBody>
                  <a:tcPr>
                    <a:noFill/>
                  </a:tcPr>
                </a:tc>
                <a:tc>
                  <a:txBody>
                    <a:bodyPr/>
                    <a:lstStyle/>
                    <a:p>
                      <a:r>
                        <a:rPr lang="zh-CN" altLang="en-US" dirty="0" smtClean="0">
                          <a:solidFill>
                            <a:schemeClr val="bg1"/>
                          </a:solidFill>
                        </a:rPr>
                        <a:t>安全性低</a:t>
                      </a:r>
                      <a:r>
                        <a:rPr lang="zh-CN" altLang="en-US" dirty="0" smtClean="0">
                          <a:solidFill>
                            <a:schemeClr val="bg1"/>
                          </a:solidFill>
                        </a:rPr>
                        <a:t>，不建议使用</a:t>
                      </a:r>
                      <a:endParaRPr lang="zh-CN" altLang="en-US" dirty="0">
                        <a:solidFill>
                          <a:schemeClr val="bg1"/>
                        </a:solidFill>
                      </a:endParaRPr>
                    </a:p>
                  </a:txBody>
                  <a:tcPr>
                    <a:noFill/>
                  </a:tcPr>
                </a:tc>
              </a:tr>
              <a:tr h="370840">
                <a:tc>
                  <a:txBody>
                    <a:bodyPr/>
                    <a:lstStyle/>
                    <a:p>
                      <a:r>
                        <a:rPr lang="en-US" altLang="zh-CN" dirty="0" smtClean="0">
                          <a:solidFill>
                            <a:schemeClr val="bg1"/>
                          </a:solidFill>
                        </a:rPr>
                        <a:t>WPA/WPA2-802.1X</a:t>
                      </a:r>
                    </a:p>
                    <a:p>
                      <a:r>
                        <a:rPr lang="en-US" altLang="zh-CN" dirty="0" smtClean="0">
                          <a:solidFill>
                            <a:srgbClr val="2BB8AA"/>
                          </a:solidFill>
                        </a:rPr>
                        <a:t>(</a:t>
                      </a:r>
                      <a:r>
                        <a:rPr lang="zh-CN" altLang="en-US" dirty="0" smtClean="0">
                          <a:solidFill>
                            <a:srgbClr val="2BB8AA"/>
                          </a:solidFill>
                        </a:rPr>
                        <a:t>仅支持</a:t>
                      </a:r>
                      <a:r>
                        <a:rPr lang="en-US" altLang="zh-CN" dirty="0" smtClean="0">
                          <a:solidFill>
                            <a:srgbClr val="2BB8AA"/>
                          </a:solidFill>
                        </a:rPr>
                        <a:t>Open)</a:t>
                      </a:r>
                      <a:endParaRPr lang="zh-CN" altLang="en-US" dirty="0">
                        <a:solidFill>
                          <a:srgbClr val="2BB8AA"/>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Open</a:t>
                      </a:r>
                      <a:endParaRPr lang="zh-CN" altLang="en-US" dirty="0" smtClean="0">
                        <a:solidFill>
                          <a:schemeClr val="bg1"/>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802.1X</a:t>
                      </a:r>
                      <a:r>
                        <a:rPr lang="zh-CN" altLang="en-US" dirty="0" smtClean="0">
                          <a:solidFill>
                            <a:schemeClr val="bg1"/>
                          </a:solidFill>
                        </a:rPr>
                        <a:t>认证</a:t>
                      </a: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solidFill>
                          <a:srgbClr val="2BB8AA"/>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TKIP/</a:t>
                      </a:r>
                      <a:r>
                        <a:rPr lang="en-US" altLang="zh-CN" dirty="0" smtClean="0">
                          <a:solidFill>
                            <a:schemeClr val="bg1"/>
                          </a:solidFill>
                        </a:rPr>
                        <a:t>AES</a:t>
                      </a:r>
                      <a:endParaRPr lang="zh-CN" altLang="en-US" dirty="0" smtClean="0">
                        <a:solidFill>
                          <a:schemeClr val="bg1"/>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solidFill>
                            <a:schemeClr val="bg1"/>
                          </a:solidFill>
                        </a:rPr>
                        <a:t>安全性高，适用于</a:t>
                      </a:r>
                      <a:r>
                        <a:rPr lang="zh-CN" altLang="en-US" dirty="0" smtClean="0">
                          <a:solidFill>
                            <a:schemeClr val="bg1"/>
                          </a:solidFill>
                        </a:rPr>
                        <a:t>大型企业</a:t>
                      </a:r>
                    </a:p>
                  </a:txBody>
                  <a:tcPr>
                    <a:noFill/>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WPA/WPA2-PSK</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rgbClr val="2BB8AA"/>
                          </a:solidFill>
                        </a:rPr>
                        <a:t>(</a:t>
                      </a:r>
                      <a:r>
                        <a:rPr lang="zh-CN" altLang="en-US" dirty="0" smtClean="0">
                          <a:solidFill>
                            <a:srgbClr val="2BB8AA"/>
                          </a:solidFill>
                        </a:rPr>
                        <a:t>仅支持</a:t>
                      </a:r>
                      <a:r>
                        <a:rPr lang="en-US" altLang="zh-CN" dirty="0" smtClean="0">
                          <a:solidFill>
                            <a:srgbClr val="2BB8AA"/>
                          </a:solidFill>
                        </a:rPr>
                        <a:t>Open)</a:t>
                      </a:r>
                      <a:endParaRPr lang="zh-CN" altLang="en-US" dirty="0" smtClean="0">
                        <a:solidFill>
                          <a:srgbClr val="2BB8AA"/>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Open</a:t>
                      </a:r>
                      <a:endParaRPr lang="zh-CN" altLang="en-US" dirty="0" smtClean="0">
                        <a:solidFill>
                          <a:schemeClr val="bg1"/>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PSK</a:t>
                      </a:r>
                      <a:r>
                        <a:rPr lang="zh-CN" altLang="en-US" dirty="0" smtClean="0">
                          <a:solidFill>
                            <a:schemeClr val="bg1"/>
                          </a:solidFill>
                        </a:rPr>
                        <a:t>认证</a:t>
                      </a:r>
                    </a:p>
                    <a:p>
                      <a:endParaRPr lang="zh-CN" altLang="en-US" dirty="0">
                        <a:solidFill>
                          <a:schemeClr val="bg1"/>
                        </a:solidFill>
                      </a:endParaRPr>
                    </a:p>
                  </a:txBody>
                  <a:tcPr>
                    <a:noFill/>
                  </a:tcPr>
                </a:tc>
                <a:tc>
                  <a:txBody>
                    <a:bodyPr/>
                    <a:lstStyle/>
                    <a:p>
                      <a:r>
                        <a:rPr lang="en-US" altLang="zh-CN" dirty="0" smtClean="0">
                          <a:solidFill>
                            <a:schemeClr val="bg1"/>
                          </a:solidFill>
                        </a:rPr>
                        <a:t>TKIP/AES</a:t>
                      </a: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solidFill>
                            <a:schemeClr val="bg1"/>
                          </a:solidFill>
                        </a:rPr>
                        <a:t>安全性高</a:t>
                      </a:r>
                      <a:r>
                        <a:rPr lang="en-US" altLang="zh-CN" dirty="0" smtClean="0">
                          <a:solidFill>
                            <a:schemeClr val="bg1"/>
                          </a:solidFill>
                        </a:rPr>
                        <a:t>,</a:t>
                      </a:r>
                      <a:r>
                        <a:rPr lang="zh-CN" altLang="en-US" dirty="0" smtClean="0">
                          <a:solidFill>
                            <a:schemeClr val="bg1"/>
                          </a:solidFill>
                        </a:rPr>
                        <a:t> 适用于中小企业</a:t>
                      </a:r>
                      <a:r>
                        <a:rPr lang="en-US" altLang="zh-CN" dirty="0" smtClean="0">
                          <a:solidFill>
                            <a:schemeClr val="bg1"/>
                          </a:solidFill>
                        </a:rPr>
                        <a:t>/</a:t>
                      </a:r>
                      <a:r>
                        <a:rPr lang="zh-CN" altLang="en-US" dirty="0" smtClean="0">
                          <a:solidFill>
                            <a:schemeClr val="bg1"/>
                          </a:solidFill>
                        </a:rPr>
                        <a:t>家庭用户</a:t>
                      </a:r>
                    </a:p>
                  </a:txBody>
                  <a:tcPr>
                    <a:noFill/>
                  </a:tcPr>
                </a:tc>
              </a:tr>
              <a:tr h="370840">
                <a:tc>
                  <a:txBody>
                    <a:bodyPr/>
                    <a:lstStyle/>
                    <a:p>
                      <a:r>
                        <a:rPr lang="en-US" altLang="zh-CN" dirty="0" smtClean="0">
                          <a:solidFill>
                            <a:schemeClr val="bg1"/>
                          </a:solidFill>
                        </a:rPr>
                        <a:t>WAPI-CERT</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rgbClr val="2BB8AA"/>
                          </a:solidFill>
                        </a:rPr>
                        <a:t>(</a:t>
                      </a:r>
                      <a:r>
                        <a:rPr lang="zh-CN" altLang="en-US" dirty="0" smtClean="0">
                          <a:solidFill>
                            <a:srgbClr val="2BB8AA"/>
                          </a:solidFill>
                        </a:rPr>
                        <a:t>仅支持</a:t>
                      </a:r>
                      <a:r>
                        <a:rPr lang="en-US" altLang="zh-CN" dirty="0" smtClean="0">
                          <a:solidFill>
                            <a:srgbClr val="2BB8AA"/>
                          </a:solidFill>
                        </a:rPr>
                        <a:t>Open)</a:t>
                      </a:r>
                      <a:endParaRPr lang="zh-CN" altLang="en-US" dirty="0" smtClean="0">
                        <a:solidFill>
                          <a:srgbClr val="2BB8AA"/>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Open</a:t>
                      </a:r>
                      <a:endParaRPr lang="zh-CN" altLang="en-US" dirty="0" smtClean="0">
                        <a:solidFill>
                          <a:schemeClr val="bg1"/>
                        </a:solidFill>
                      </a:endParaRPr>
                    </a:p>
                  </a:txBody>
                  <a:tcPr>
                    <a:noFill/>
                  </a:tcPr>
                </a:tc>
                <a:tc>
                  <a:txBody>
                    <a:bodyPr/>
                    <a:lstStyle/>
                    <a:p>
                      <a:r>
                        <a:rPr lang="zh-CN" altLang="en-US" dirty="0" smtClean="0">
                          <a:solidFill>
                            <a:schemeClr val="bg1"/>
                          </a:solidFill>
                        </a:rPr>
                        <a:t>证书认证</a:t>
                      </a:r>
                      <a:endParaRPr lang="zh-CN" altLang="en-US" dirty="0">
                        <a:solidFill>
                          <a:schemeClr val="bg1"/>
                        </a:solidFill>
                      </a:endParaRPr>
                    </a:p>
                  </a:txBody>
                  <a:tcPr>
                    <a:noFill/>
                  </a:tcPr>
                </a:tc>
                <a:tc>
                  <a:txBody>
                    <a:bodyPr/>
                    <a:lstStyle/>
                    <a:p>
                      <a:r>
                        <a:rPr lang="en-US" altLang="zh-CN" dirty="0" smtClean="0">
                          <a:solidFill>
                            <a:schemeClr val="bg1"/>
                          </a:solidFill>
                        </a:rPr>
                        <a:t>SMS4</a:t>
                      </a:r>
                      <a:endParaRPr lang="zh-CN" altLang="en-US" dirty="0">
                        <a:solidFill>
                          <a:schemeClr val="bg1"/>
                        </a:solidFill>
                      </a:endParaRPr>
                    </a:p>
                  </a:txBody>
                  <a:tcPr>
                    <a:noFill/>
                  </a:tcPr>
                </a:tc>
                <a:tc>
                  <a:txBody>
                    <a:bodyPr/>
                    <a:lstStyle/>
                    <a:p>
                      <a:r>
                        <a:rPr lang="zh-CN" altLang="en-US" dirty="0" smtClean="0">
                          <a:solidFill>
                            <a:schemeClr val="bg1"/>
                          </a:solidFill>
                        </a:rPr>
                        <a:t>国产，安全性高，需第三方服务器，成本高，应用少</a:t>
                      </a:r>
                      <a:endParaRPr lang="zh-CN" altLang="en-US" dirty="0">
                        <a:solidFill>
                          <a:schemeClr val="bg1"/>
                        </a:solidFill>
                      </a:endParaRPr>
                    </a:p>
                  </a:txBody>
                  <a:tcPr>
                    <a:noFill/>
                  </a:tcPr>
                </a:tc>
              </a:tr>
              <a:tr h="370840">
                <a:tc>
                  <a:txBody>
                    <a:bodyPr/>
                    <a:lstStyle/>
                    <a:p>
                      <a:r>
                        <a:rPr lang="en-US" altLang="zh-CN" dirty="0" smtClean="0">
                          <a:solidFill>
                            <a:schemeClr val="bg1"/>
                          </a:solidFill>
                        </a:rPr>
                        <a:t>WAPI-PSK</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rgbClr val="2BB8AA"/>
                          </a:solidFill>
                        </a:rPr>
                        <a:t>(</a:t>
                      </a:r>
                      <a:r>
                        <a:rPr lang="zh-CN" altLang="en-US" dirty="0" smtClean="0">
                          <a:solidFill>
                            <a:srgbClr val="2BB8AA"/>
                          </a:solidFill>
                        </a:rPr>
                        <a:t>仅支持</a:t>
                      </a:r>
                      <a:r>
                        <a:rPr lang="en-US" altLang="zh-CN" dirty="0" smtClean="0">
                          <a:solidFill>
                            <a:srgbClr val="2BB8AA"/>
                          </a:solidFill>
                        </a:rPr>
                        <a:t>Open)</a:t>
                      </a:r>
                      <a:endParaRPr lang="zh-CN" altLang="en-US" dirty="0" smtClean="0">
                        <a:solidFill>
                          <a:srgbClr val="2BB8AA"/>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Open</a:t>
                      </a:r>
                      <a:endParaRPr lang="zh-CN" altLang="en-US" dirty="0" smtClean="0">
                        <a:solidFill>
                          <a:schemeClr val="bg1"/>
                        </a:solidFill>
                      </a:endParaRPr>
                    </a:p>
                  </a:txBody>
                  <a:tcP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PSK</a:t>
                      </a:r>
                      <a:r>
                        <a:rPr lang="zh-CN" altLang="en-US" dirty="0" smtClean="0">
                          <a:solidFill>
                            <a:schemeClr val="bg1"/>
                          </a:solidFill>
                        </a:rPr>
                        <a:t>认证</a:t>
                      </a:r>
                    </a:p>
                    <a:p>
                      <a:endParaRPr lang="zh-CN" altLang="en-US" dirty="0">
                        <a:solidFill>
                          <a:schemeClr val="bg1"/>
                        </a:solidFill>
                      </a:endParaRPr>
                    </a:p>
                  </a:txBody>
                  <a:tcPr>
                    <a:noFill/>
                  </a:tcPr>
                </a:tc>
                <a:tc>
                  <a:txBody>
                    <a:bodyPr/>
                    <a:lstStyle/>
                    <a:p>
                      <a:r>
                        <a:rPr lang="en-US" altLang="zh-CN" dirty="0" smtClean="0">
                          <a:solidFill>
                            <a:schemeClr val="bg1"/>
                          </a:solidFill>
                        </a:rPr>
                        <a:t>SMS4</a:t>
                      </a:r>
                      <a:endParaRPr lang="zh-CN" altLang="en-US" dirty="0">
                        <a:solidFill>
                          <a:schemeClr val="bg1"/>
                        </a:solidFill>
                      </a:endParaRPr>
                    </a:p>
                  </a:txBody>
                  <a:tcPr>
                    <a:noFill/>
                  </a:tcPr>
                </a:tc>
                <a:tc>
                  <a:txBody>
                    <a:bodyPr/>
                    <a:lstStyle/>
                    <a:p>
                      <a:r>
                        <a:rPr lang="zh-CN" altLang="en-US" smtClean="0">
                          <a:solidFill>
                            <a:schemeClr val="bg1"/>
                          </a:solidFill>
                        </a:rPr>
                        <a:t>国产，</a:t>
                      </a:r>
                      <a:r>
                        <a:rPr lang="zh-CN" altLang="en-US" smtClean="0">
                          <a:solidFill>
                            <a:schemeClr val="bg1"/>
                          </a:solidFill>
                        </a:rPr>
                        <a:t>安全性</a:t>
                      </a:r>
                      <a:r>
                        <a:rPr lang="zh-CN" altLang="en-US" dirty="0" smtClean="0">
                          <a:solidFill>
                            <a:schemeClr val="bg1"/>
                          </a:solidFill>
                        </a:rPr>
                        <a:t>高，无需第三方服务器，</a:t>
                      </a:r>
                      <a:r>
                        <a:rPr lang="zh-CN" altLang="en-US" smtClean="0">
                          <a:solidFill>
                            <a:schemeClr val="bg1"/>
                          </a:solidFill>
                        </a:rPr>
                        <a:t>成本低，应用少</a:t>
                      </a:r>
                      <a:endParaRPr lang="zh-CN" altLang="en-US" dirty="0" smtClean="0">
                        <a:solidFill>
                          <a:schemeClr val="bg1"/>
                        </a:solidFill>
                      </a:endParaRPr>
                    </a:p>
                  </a:txBody>
                  <a:tcPr>
                    <a:noFill/>
                  </a:tcPr>
                </a:tc>
              </a:tr>
            </a:tbl>
          </a:graphicData>
        </a:graphic>
      </p:graphicFrame>
    </p:spTree>
    <p:extLst>
      <p:ext uri="{BB962C8B-B14F-4D97-AF65-F5344CB8AC3E}">
        <p14:creationId xmlns:p14="http://schemas.microsoft.com/office/powerpoint/2010/main" val="2182138470"/>
      </p:ext>
    </p:extLst>
  </p:cSld>
  <p:clrMapOvr>
    <a:masterClrMapping/>
  </p:clrMapOvr>
  <p:transition spd="slow">
    <p:cove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4536912" y="1382152"/>
            <a:ext cx="3272565" cy="4406506"/>
          </a:xfrm>
          <a:prstGeom prst="rect">
            <a:avLst/>
          </a:prstGeom>
          <a:effectLst>
            <a:reflection blurRad="6350" stA="52000" endA="300" endPos="35000" dir="5400000" sy="-100000" algn="bl" rotWithShape="0"/>
          </a:effectLst>
        </p:spPr>
      </p:pic>
      <p:pic>
        <p:nvPicPr>
          <p:cNvPr id="2050" name="Picture 2" descr="http://support.huawei.com/ecommunity/showimage-10145654-10141581-f3e104916fef9d04f4e60cbf8e08bc94.jpg"/>
          <p:cNvPicPr>
            <a:picLocks noChangeAspect="1" noChangeArrowheads="1"/>
          </p:cNvPicPr>
          <p:nvPr/>
        </p:nvPicPr>
        <p:blipFill rotWithShape="1">
          <a:blip r:embed="rId3">
            <a:extLst>
              <a:ext uri="{28A0092B-C50C-407E-A947-70E740481C1C}">
                <a14:useLocalDpi xmlns:a14="http://schemas.microsoft.com/office/drawing/2010/main" val="0"/>
              </a:ext>
            </a:extLst>
          </a:blip>
          <a:srcRect l="2075" t="1750" r="3135" b="2571"/>
          <a:stretch/>
        </p:blipFill>
        <p:spPr bwMode="auto">
          <a:xfrm>
            <a:off x="294135" y="1382152"/>
            <a:ext cx="3636846" cy="4406505"/>
          </a:xfrm>
          <a:prstGeom prst="rect">
            <a:avLst/>
          </a:prstGeom>
          <a:noFill/>
          <a:effectLst>
            <a:reflection blurRad="6350" stA="52000" endA="300" endPos="35000" dir="5400000" sy="-100000" algn="bl" rotWithShape="0"/>
          </a:effectLst>
          <a:extLst>
            <a:ext uri="{909E8E84-426E-40DD-AFC4-6F175D3DCCD1}">
              <a14:hiddenFill xmlns:a14="http://schemas.microsoft.com/office/drawing/2010/main">
                <a:solidFill>
                  <a:srgbClr val="FFFFFF"/>
                </a:solidFill>
              </a14:hiddenFill>
            </a:ext>
          </a:extLst>
        </p:spPr>
      </p:pic>
      <p:pic>
        <p:nvPicPr>
          <p:cNvPr id="4" name="图片 3"/>
          <p:cNvPicPr>
            <a:picLocks noChangeAspect="1"/>
          </p:cNvPicPr>
          <p:nvPr/>
        </p:nvPicPr>
        <p:blipFill>
          <a:blip r:embed="rId4"/>
          <a:stretch>
            <a:fillRect/>
          </a:stretch>
        </p:blipFill>
        <p:spPr>
          <a:xfrm>
            <a:off x="8491608" y="1374014"/>
            <a:ext cx="3278608" cy="4414643"/>
          </a:xfrm>
          <a:prstGeom prst="rect">
            <a:avLst/>
          </a:prstGeom>
          <a:effectLst>
            <a:reflection blurRad="6350" stA="52000" endA="300" endPos="35000" dir="5400000" sy="-100000" algn="bl" rotWithShape="0"/>
          </a:effectLst>
        </p:spPr>
      </p:pic>
      <p:sp>
        <p:nvSpPr>
          <p:cNvPr id="6" name="文本框 5"/>
          <p:cNvSpPr txBox="1"/>
          <p:nvPr/>
        </p:nvSpPr>
        <p:spPr>
          <a:xfrm>
            <a:off x="1079145" y="227444"/>
            <a:ext cx="1827341" cy="461665"/>
          </a:xfrm>
          <a:prstGeom prst="rect">
            <a:avLst/>
          </a:prstGeom>
          <a:noFill/>
        </p:spPr>
        <p:txBody>
          <a:bodyPr wrap="square" rtlCol="0">
            <a:spAutoFit/>
          </a:bodyPr>
          <a:lstStyle/>
          <a:p>
            <a:r>
              <a:rPr lang="zh-CN" altLang="en-US" sz="2400" b="1" dirty="0" smtClean="0">
                <a:solidFill>
                  <a:schemeClr val="accent2"/>
                </a:solidFill>
              </a:rPr>
              <a:t>华为内网</a:t>
            </a:r>
            <a:endParaRPr lang="zh-CN" altLang="en-US" sz="2400" b="1" dirty="0">
              <a:solidFill>
                <a:schemeClr val="accent2"/>
              </a:solidFill>
            </a:endParaRPr>
          </a:p>
        </p:txBody>
      </p:sp>
      <p:sp>
        <p:nvSpPr>
          <p:cNvPr id="7" name="文本框 6"/>
          <p:cNvSpPr txBox="1"/>
          <p:nvPr/>
        </p:nvSpPr>
        <p:spPr>
          <a:xfrm>
            <a:off x="4713514" y="227443"/>
            <a:ext cx="2710542" cy="461665"/>
          </a:xfrm>
          <a:prstGeom prst="rect">
            <a:avLst/>
          </a:prstGeom>
          <a:noFill/>
        </p:spPr>
        <p:txBody>
          <a:bodyPr wrap="square" rtlCol="0">
            <a:spAutoFit/>
          </a:bodyPr>
          <a:lstStyle/>
          <a:p>
            <a:r>
              <a:rPr lang="zh-CN" altLang="en-US" sz="2400" b="1" dirty="0" smtClean="0">
                <a:solidFill>
                  <a:schemeClr val="accent2"/>
                </a:solidFill>
              </a:rPr>
              <a:t>壕宿舍电信无线网</a:t>
            </a:r>
            <a:endParaRPr lang="zh-CN" altLang="en-US" sz="2400" b="1" dirty="0">
              <a:solidFill>
                <a:schemeClr val="accent2"/>
              </a:solidFill>
            </a:endParaRPr>
          </a:p>
        </p:txBody>
      </p:sp>
      <p:sp>
        <p:nvSpPr>
          <p:cNvPr id="8" name="文本框 7"/>
          <p:cNvSpPr txBox="1"/>
          <p:nvPr/>
        </p:nvSpPr>
        <p:spPr>
          <a:xfrm>
            <a:off x="9217241" y="227443"/>
            <a:ext cx="1827341" cy="461665"/>
          </a:xfrm>
          <a:prstGeom prst="rect">
            <a:avLst/>
          </a:prstGeom>
          <a:noFill/>
        </p:spPr>
        <p:txBody>
          <a:bodyPr wrap="square" rtlCol="0">
            <a:spAutoFit/>
          </a:bodyPr>
          <a:lstStyle/>
          <a:p>
            <a:r>
              <a:rPr lang="en-US" altLang="zh-CN" sz="2400" b="1" dirty="0" smtClean="0">
                <a:solidFill>
                  <a:schemeClr val="accent2"/>
                </a:solidFill>
              </a:rPr>
              <a:t>SEU</a:t>
            </a:r>
            <a:r>
              <a:rPr lang="zh-CN" altLang="en-US" sz="2400" b="1" dirty="0" smtClean="0">
                <a:solidFill>
                  <a:schemeClr val="accent2"/>
                </a:solidFill>
              </a:rPr>
              <a:t>校园网</a:t>
            </a:r>
            <a:endParaRPr lang="zh-CN" altLang="en-US" sz="2400" b="1" dirty="0">
              <a:solidFill>
                <a:schemeClr val="accent2"/>
              </a:solidFill>
            </a:endParaRPr>
          </a:p>
        </p:txBody>
      </p:sp>
      <p:sp>
        <p:nvSpPr>
          <p:cNvPr id="5" name="矩形 4"/>
          <p:cNvSpPr/>
          <p:nvPr/>
        </p:nvSpPr>
        <p:spPr>
          <a:xfrm>
            <a:off x="758310" y="830257"/>
            <a:ext cx="2300502" cy="369332"/>
          </a:xfrm>
          <a:prstGeom prst="rect">
            <a:avLst/>
          </a:prstGeom>
        </p:spPr>
        <p:txBody>
          <a:bodyPr wrap="none">
            <a:spAutoFit/>
          </a:bodyPr>
          <a:lstStyle/>
          <a:p>
            <a:r>
              <a:rPr lang="en-US" altLang="zh-CN" dirty="0">
                <a:solidFill>
                  <a:schemeClr val="bg1"/>
                </a:solidFill>
              </a:rPr>
              <a:t>WPA/WPA2-802.1X</a:t>
            </a:r>
          </a:p>
        </p:txBody>
      </p:sp>
      <p:sp>
        <p:nvSpPr>
          <p:cNvPr id="9" name="矩形 8"/>
          <p:cNvSpPr/>
          <p:nvPr/>
        </p:nvSpPr>
        <p:spPr>
          <a:xfrm>
            <a:off x="5080437" y="830257"/>
            <a:ext cx="1976695" cy="369332"/>
          </a:xfrm>
          <a:prstGeom prst="rect">
            <a:avLst/>
          </a:prstGeom>
        </p:spPr>
        <p:txBody>
          <a:bodyPr wrap="none">
            <a:spAutoFit/>
          </a:bodyPr>
          <a:lstStyle/>
          <a:p>
            <a:r>
              <a:rPr lang="en-US" altLang="zh-CN" dirty="0">
                <a:solidFill>
                  <a:schemeClr val="bg1"/>
                </a:solidFill>
              </a:rPr>
              <a:t>WPA/WPA2-PSK</a:t>
            </a:r>
          </a:p>
        </p:txBody>
      </p:sp>
      <p:sp>
        <p:nvSpPr>
          <p:cNvPr id="10" name="矩形 9"/>
          <p:cNvSpPr/>
          <p:nvPr/>
        </p:nvSpPr>
        <p:spPr>
          <a:xfrm>
            <a:off x="8923080" y="814480"/>
            <a:ext cx="2415661" cy="369332"/>
          </a:xfrm>
          <a:prstGeom prst="rect">
            <a:avLst/>
          </a:prstGeom>
        </p:spPr>
        <p:txBody>
          <a:bodyPr wrap="none">
            <a:spAutoFit/>
          </a:bodyPr>
          <a:lstStyle/>
          <a:p>
            <a:r>
              <a:rPr lang="en-US" altLang="zh-CN" dirty="0" smtClean="0">
                <a:solidFill>
                  <a:schemeClr val="bg1"/>
                </a:solidFill>
              </a:rPr>
              <a:t>WEP(</a:t>
            </a:r>
            <a:r>
              <a:rPr lang="zh-CN" altLang="en-US" dirty="0">
                <a:solidFill>
                  <a:schemeClr val="bg1"/>
                </a:solidFill>
              </a:rPr>
              <a:t>配套</a:t>
            </a:r>
            <a:r>
              <a:rPr lang="en-US" altLang="zh-CN" dirty="0">
                <a:solidFill>
                  <a:schemeClr val="bg1"/>
                </a:solidFill>
              </a:rPr>
              <a:t>Portal</a:t>
            </a:r>
            <a:r>
              <a:rPr lang="zh-CN" altLang="en-US" dirty="0">
                <a:solidFill>
                  <a:schemeClr val="bg1"/>
                </a:solidFill>
              </a:rPr>
              <a:t>认证</a:t>
            </a:r>
            <a:r>
              <a:rPr lang="en-US" altLang="zh-CN" dirty="0" smtClean="0">
                <a:solidFill>
                  <a:schemeClr val="bg1"/>
                </a:solidFill>
              </a:rPr>
              <a:t>)</a:t>
            </a:r>
            <a:endParaRPr lang="zh-CN" altLang="en-US" dirty="0">
              <a:solidFill>
                <a:schemeClr val="bg1"/>
              </a:solidFill>
            </a:endParaRPr>
          </a:p>
        </p:txBody>
      </p:sp>
    </p:spTree>
    <p:extLst>
      <p:ext uri="{BB962C8B-B14F-4D97-AF65-F5344CB8AC3E}">
        <p14:creationId xmlns:p14="http://schemas.microsoft.com/office/powerpoint/2010/main" val="2369311466"/>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a:solidFill>
                  <a:schemeClr val="accent2"/>
                </a:solidFill>
              </a:rPr>
              <a:t>接入</a:t>
            </a:r>
            <a:r>
              <a:rPr lang="zh-CN" altLang="en-US" sz="2800" b="1" dirty="0" smtClean="0">
                <a:solidFill>
                  <a:schemeClr val="accent2"/>
                </a:solidFill>
              </a:rPr>
              <a:t>认证</a:t>
            </a:r>
            <a:endParaRPr lang="zh-CN" altLang="en-US" sz="2800" b="1" dirty="0">
              <a:solidFill>
                <a:schemeClr val="accent2"/>
              </a:solidFill>
            </a:endParaRPr>
          </a:p>
        </p:txBody>
      </p:sp>
      <p:sp>
        <p:nvSpPr>
          <p:cNvPr id="6" name="文本框 5"/>
          <p:cNvSpPr txBox="1"/>
          <p:nvPr/>
        </p:nvSpPr>
        <p:spPr>
          <a:xfrm>
            <a:off x="3049460" y="937340"/>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bg1"/>
                </a:solidFill>
              </a:rPr>
              <a:t>802.1X</a:t>
            </a:r>
            <a:r>
              <a:rPr lang="zh-CN" altLang="en-US" dirty="0">
                <a:solidFill>
                  <a:schemeClr val="bg1"/>
                </a:solidFill>
              </a:rPr>
              <a:t>接入认证</a:t>
            </a:r>
          </a:p>
        </p:txBody>
      </p:sp>
      <p:sp>
        <p:nvSpPr>
          <p:cNvPr id="9" name="Content Placeholder 2"/>
          <p:cNvSpPr txBox="1">
            <a:spLocks/>
          </p:cNvSpPr>
          <p:nvPr/>
        </p:nvSpPr>
        <p:spPr>
          <a:xfrm>
            <a:off x="1657697" y="1594944"/>
            <a:ext cx="9703030" cy="49032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1800" dirty="0">
                <a:solidFill>
                  <a:schemeClr val="accent2"/>
                </a:solidFill>
              </a:rPr>
              <a:t>IEEE 802.1X </a:t>
            </a:r>
            <a:r>
              <a:rPr lang="zh-CN" altLang="en-US" sz="1800" dirty="0">
                <a:solidFill>
                  <a:schemeClr val="accent2"/>
                </a:solidFill>
              </a:rPr>
              <a:t>协议是一种基于</a:t>
            </a:r>
            <a:r>
              <a:rPr lang="zh-CN" altLang="en-US" sz="1800" dirty="0">
                <a:solidFill>
                  <a:schemeClr val="bg1"/>
                </a:solidFill>
              </a:rPr>
              <a:t>端口</a:t>
            </a:r>
            <a:r>
              <a:rPr lang="zh-CN" altLang="en-US" sz="1800" dirty="0">
                <a:solidFill>
                  <a:schemeClr val="accent2"/>
                </a:solidFill>
              </a:rPr>
              <a:t>的网络接入控制协议。这种认证方式在</a:t>
            </a:r>
            <a:r>
              <a:rPr lang="en-US" altLang="zh-CN" sz="1800" dirty="0">
                <a:solidFill>
                  <a:schemeClr val="accent2"/>
                </a:solidFill>
              </a:rPr>
              <a:t>WLAN </a:t>
            </a:r>
            <a:r>
              <a:rPr lang="zh-CN" altLang="en-US" sz="1800" dirty="0">
                <a:solidFill>
                  <a:schemeClr val="accent2"/>
                </a:solidFill>
              </a:rPr>
              <a:t>接入设备的端口这一级对所接入的用户设备进行认证和控制。连接在接口上的用户设备如果能通过认证，就可以访问</a:t>
            </a:r>
            <a:r>
              <a:rPr lang="en-US" altLang="zh-CN" sz="1800" dirty="0">
                <a:solidFill>
                  <a:schemeClr val="accent2"/>
                </a:solidFill>
              </a:rPr>
              <a:t>WLAN </a:t>
            </a:r>
            <a:r>
              <a:rPr lang="zh-CN" altLang="en-US" sz="1800" dirty="0">
                <a:solidFill>
                  <a:schemeClr val="accent2"/>
                </a:solidFill>
              </a:rPr>
              <a:t>中的资源；如果不能通过认证，则无法访问</a:t>
            </a:r>
            <a:r>
              <a:rPr lang="en-US" altLang="zh-CN" sz="1800" dirty="0">
                <a:solidFill>
                  <a:schemeClr val="accent2"/>
                </a:solidFill>
              </a:rPr>
              <a:t>WLAN </a:t>
            </a:r>
            <a:r>
              <a:rPr lang="zh-CN" altLang="en-US" sz="1800" dirty="0">
                <a:solidFill>
                  <a:schemeClr val="accent2"/>
                </a:solidFill>
              </a:rPr>
              <a:t>中的资源</a:t>
            </a:r>
            <a:r>
              <a:rPr lang="zh-CN" altLang="en-US" sz="1800" dirty="0" smtClean="0">
                <a:solidFill>
                  <a:schemeClr val="accent2"/>
                </a:solidFill>
              </a:rPr>
              <a:t>。</a:t>
            </a:r>
            <a:endParaRPr lang="zh-CN" altLang="en-US" sz="1800" dirty="0">
              <a:solidFill>
                <a:schemeClr val="accent2"/>
              </a:solidFill>
            </a:endParaRPr>
          </a:p>
          <a:p>
            <a:pPr marL="0" indent="0">
              <a:buNone/>
            </a:pPr>
            <a:r>
              <a:rPr lang="zh-CN" altLang="en-US" sz="1800" dirty="0">
                <a:solidFill>
                  <a:schemeClr val="accent2"/>
                </a:solidFill>
              </a:rPr>
              <a:t>一个具有</a:t>
            </a:r>
            <a:r>
              <a:rPr lang="en-US" altLang="zh-CN" sz="1800" dirty="0">
                <a:solidFill>
                  <a:schemeClr val="accent2"/>
                </a:solidFill>
              </a:rPr>
              <a:t>802.1x</a:t>
            </a:r>
            <a:r>
              <a:rPr lang="zh-CN" altLang="en-US" sz="1800" dirty="0">
                <a:solidFill>
                  <a:schemeClr val="accent2"/>
                </a:solidFill>
              </a:rPr>
              <a:t>认证功能的无线网络系统必须具备以下三个要素才能够完成基于端口的访问控制的用户认证和授权</a:t>
            </a:r>
            <a:r>
              <a:rPr lang="zh-CN" altLang="en-US" sz="1800" dirty="0" smtClean="0">
                <a:solidFill>
                  <a:schemeClr val="accent2"/>
                </a:solidFill>
              </a:rPr>
              <a:t>：</a:t>
            </a:r>
            <a:endParaRPr lang="zh-CN" altLang="en-US" sz="1800" dirty="0">
              <a:solidFill>
                <a:schemeClr val="accent2"/>
              </a:solidFill>
            </a:endParaRPr>
          </a:p>
          <a:p>
            <a:pPr marL="0" indent="0">
              <a:buNone/>
            </a:pPr>
            <a:r>
              <a:rPr lang="zh-CN" altLang="en-US" sz="1800" dirty="0" smtClean="0">
                <a:solidFill>
                  <a:schemeClr val="bg1"/>
                </a:solidFill>
              </a:rPr>
              <a:t>认证客户端</a:t>
            </a:r>
            <a:endParaRPr lang="zh-CN" altLang="en-US" sz="1800" dirty="0">
              <a:solidFill>
                <a:schemeClr val="bg1"/>
              </a:solidFill>
            </a:endParaRPr>
          </a:p>
          <a:p>
            <a:pPr marL="0" indent="0">
              <a:buNone/>
            </a:pPr>
            <a:r>
              <a:rPr lang="zh-CN" altLang="en-US" sz="1800" dirty="0">
                <a:solidFill>
                  <a:schemeClr val="accent2"/>
                </a:solidFill>
              </a:rPr>
              <a:t>一般安装在用户的工作站上，当用户有上网需求时，激活客户端程序，输入必要的用户名和口令，客户端程序将会送出连接请求</a:t>
            </a:r>
            <a:r>
              <a:rPr lang="zh-CN" altLang="en-US" sz="1800" dirty="0" smtClean="0">
                <a:solidFill>
                  <a:schemeClr val="accent2"/>
                </a:solidFill>
              </a:rPr>
              <a:t>。</a:t>
            </a:r>
            <a:endParaRPr lang="zh-CN" altLang="en-US" sz="1800" dirty="0">
              <a:solidFill>
                <a:schemeClr val="accent2"/>
              </a:solidFill>
            </a:endParaRPr>
          </a:p>
          <a:p>
            <a:pPr marL="0" indent="0">
              <a:buNone/>
            </a:pPr>
            <a:r>
              <a:rPr lang="zh-CN" altLang="en-US" sz="1800" dirty="0" smtClean="0">
                <a:solidFill>
                  <a:schemeClr val="bg1"/>
                </a:solidFill>
              </a:rPr>
              <a:t>认证者</a:t>
            </a:r>
            <a:endParaRPr lang="zh-CN" altLang="en-US" sz="1800" dirty="0">
              <a:solidFill>
                <a:schemeClr val="bg1"/>
              </a:solidFill>
            </a:endParaRPr>
          </a:p>
          <a:p>
            <a:pPr marL="0" indent="0">
              <a:buNone/>
            </a:pPr>
            <a:r>
              <a:rPr lang="zh-CN" altLang="en-US" sz="1800" dirty="0">
                <a:solidFill>
                  <a:schemeClr val="accent2"/>
                </a:solidFill>
              </a:rPr>
              <a:t>在无线网络中就是无线接入点</a:t>
            </a:r>
            <a:r>
              <a:rPr lang="en-US" altLang="zh-CN" sz="1800" dirty="0">
                <a:solidFill>
                  <a:schemeClr val="accent2"/>
                </a:solidFill>
              </a:rPr>
              <a:t>AP</a:t>
            </a:r>
            <a:r>
              <a:rPr lang="zh-CN" altLang="en-US" sz="1800" dirty="0">
                <a:solidFill>
                  <a:schemeClr val="accent2"/>
                </a:solidFill>
              </a:rPr>
              <a:t>或者具有无线接入点</a:t>
            </a:r>
            <a:r>
              <a:rPr lang="en-US" altLang="zh-CN" sz="1800" dirty="0">
                <a:solidFill>
                  <a:schemeClr val="accent2"/>
                </a:solidFill>
              </a:rPr>
              <a:t>AP</a:t>
            </a:r>
            <a:r>
              <a:rPr lang="zh-CN" altLang="en-US" sz="1800" dirty="0">
                <a:solidFill>
                  <a:schemeClr val="accent2"/>
                </a:solidFill>
              </a:rPr>
              <a:t>功能的通信设备。其主要作用是完成用户认证信息的上传、下达工作，并根据认证的结果打开或关闭端口</a:t>
            </a:r>
            <a:r>
              <a:rPr lang="zh-CN" altLang="en-US" sz="1800" dirty="0" smtClean="0">
                <a:solidFill>
                  <a:schemeClr val="accent2"/>
                </a:solidFill>
              </a:rPr>
              <a:t>。</a:t>
            </a:r>
            <a:endParaRPr lang="zh-CN" altLang="en-US" sz="1800" dirty="0">
              <a:solidFill>
                <a:schemeClr val="accent2"/>
              </a:solidFill>
            </a:endParaRPr>
          </a:p>
          <a:p>
            <a:pPr marL="0" indent="0">
              <a:buNone/>
            </a:pPr>
            <a:r>
              <a:rPr lang="zh-CN" altLang="en-US" sz="1800" dirty="0" smtClean="0">
                <a:solidFill>
                  <a:schemeClr val="bg1"/>
                </a:solidFill>
              </a:rPr>
              <a:t>认证服务器</a:t>
            </a:r>
            <a:endParaRPr lang="zh-CN" altLang="en-US" sz="1800" dirty="0">
              <a:solidFill>
                <a:schemeClr val="bg1"/>
              </a:solidFill>
            </a:endParaRPr>
          </a:p>
          <a:p>
            <a:pPr marL="0" indent="0">
              <a:buNone/>
            </a:pPr>
            <a:r>
              <a:rPr lang="zh-CN" altLang="en-US" sz="1800" dirty="0">
                <a:solidFill>
                  <a:schemeClr val="accent2"/>
                </a:solidFill>
              </a:rPr>
              <a:t>通过检验客户端发送来的身份标识（用户名和口令）来判别用户是否有权使用网络系统提供的服务，并根据认证结果向认证系统发出打开或保持端口关闭的状态。</a:t>
            </a:r>
          </a:p>
        </p:txBody>
      </p:sp>
    </p:spTree>
    <p:extLst>
      <p:ext uri="{BB962C8B-B14F-4D97-AF65-F5344CB8AC3E}">
        <p14:creationId xmlns:p14="http://schemas.microsoft.com/office/powerpoint/2010/main" val="929667622"/>
      </p:ext>
    </p:extLst>
  </p:cSld>
  <p:clrMapOvr>
    <a:masterClrMapping/>
  </p:clrMapOvr>
  <p:transition spd="slow">
    <p:cove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a:solidFill>
                  <a:schemeClr val="accent2"/>
                </a:solidFill>
              </a:rPr>
              <a:t>接入</a:t>
            </a:r>
            <a:r>
              <a:rPr lang="zh-CN" altLang="en-US" sz="2800" b="1" dirty="0" smtClean="0">
                <a:solidFill>
                  <a:schemeClr val="accent2"/>
                </a:solidFill>
              </a:rPr>
              <a:t>认证</a:t>
            </a:r>
            <a:endParaRPr lang="zh-CN" altLang="en-US" sz="2800" b="1" dirty="0">
              <a:solidFill>
                <a:schemeClr val="accent2"/>
              </a:solidFill>
            </a:endParaRPr>
          </a:p>
        </p:txBody>
      </p:sp>
      <p:sp>
        <p:nvSpPr>
          <p:cNvPr id="6" name="文本框 5"/>
          <p:cNvSpPr txBox="1"/>
          <p:nvPr/>
        </p:nvSpPr>
        <p:spPr>
          <a:xfrm>
            <a:off x="3049460" y="937340"/>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smtClean="0">
                <a:solidFill>
                  <a:schemeClr val="bg1"/>
                </a:solidFill>
              </a:rPr>
              <a:t>PSK</a:t>
            </a:r>
            <a:r>
              <a:rPr lang="zh-CN" altLang="en-US" dirty="0" smtClean="0">
                <a:solidFill>
                  <a:schemeClr val="bg1"/>
                </a:solidFill>
              </a:rPr>
              <a:t>接入</a:t>
            </a:r>
            <a:r>
              <a:rPr lang="zh-CN" altLang="en-US" dirty="0">
                <a:solidFill>
                  <a:schemeClr val="bg1"/>
                </a:solidFill>
              </a:rPr>
              <a:t>认证</a:t>
            </a:r>
          </a:p>
        </p:txBody>
      </p:sp>
      <p:sp>
        <p:nvSpPr>
          <p:cNvPr id="9" name="Content Placeholder 2"/>
          <p:cNvSpPr txBox="1">
            <a:spLocks/>
          </p:cNvSpPr>
          <p:nvPr/>
        </p:nvSpPr>
        <p:spPr>
          <a:xfrm>
            <a:off x="5899961" y="2190690"/>
            <a:ext cx="5476033" cy="124523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1800" dirty="0">
                <a:solidFill>
                  <a:schemeClr val="accent2"/>
                </a:solidFill>
              </a:rPr>
              <a:t>PSK </a:t>
            </a:r>
            <a:r>
              <a:rPr lang="zh-CN" altLang="en-US" sz="1800" dirty="0">
                <a:solidFill>
                  <a:schemeClr val="accent2"/>
                </a:solidFill>
              </a:rPr>
              <a:t>（</a:t>
            </a:r>
            <a:r>
              <a:rPr lang="en-US" altLang="zh-CN" sz="1800" dirty="0">
                <a:solidFill>
                  <a:schemeClr val="accent2"/>
                </a:solidFill>
              </a:rPr>
              <a:t>Pre-shared key</a:t>
            </a:r>
            <a:r>
              <a:rPr lang="zh-CN" altLang="en-US" sz="1800" dirty="0">
                <a:solidFill>
                  <a:schemeClr val="accent2"/>
                </a:solidFill>
              </a:rPr>
              <a:t>，预共享密钥）是一种</a:t>
            </a:r>
            <a:r>
              <a:rPr lang="en-US" altLang="zh-CN" sz="1800" dirty="0">
                <a:solidFill>
                  <a:schemeClr val="accent2"/>
                </a:solidFill>
              </a:rPr>
              <a:t>802.11i</a:t>
            </a:r>
            <a:r>
              <a:rPr lang="zh-CN" altLang="en-US" sz="1800" dirty="0">
                <a:solidFill>
                  <a:schemeClr val="accent2"/>
                </a:solidFill>
              </a:rPr>
              <a:t>身份验证方式，以预先设定好的</a:t>
            </a:r>
            <a:r>
              <a:rPr lang="zh-CN" altLang="en-US" sz="1800" dirty="0">
                <a:solidFill>
                  <a:schemeClr val="bg1"/>
                </a:solidFill>
              </a:rPr>
              <a:t>静态密钥</a:t>
            </a:r>
            <a:r>
              <a:rPr lang="zh-CN" altLang="en-US" sz="1800" dirty="0">
                <a:solidFill>
                  <a:schemeClr val="accent2"/>
                </a:solidFill>
              </a:rPr>
              <a:t>进行身份验证。该认证方式需要在无线用户端和无线接入设备端配置相同的</a:t>
            </a:r>
            <a:r>
              <a:rPr lang="zh-CN" altLang="en-US" sz="1800" dirty="0">
                <a:solidFill>
                  <a:schemeClr val="bg1"/>
                </a:solidFill>
              </a:rPr>
              <a:t>预共享密钥</a:t>
            </a:r>
            <a:r>
              <a:rPr lang="zh-CN" altLang="en-US" sz="1800" dirty="0">
                <a:solidFill>
                  <a:schemeClr val="accent2"/>
                </a:solidFill>
              </a:rPr>
              <a:t>。如果密钥相同， </a:t>
            </a:r>
            <a:r>
              <a:rPr lang="en-US" altLang="zh-CN" sz="1800" dirty="0">
                <a:solidFill>
                  <a:schemeClr val="accent2"/>
                </a:solidFill>
              </a:rPr>
              <a:t>PSK </a:t>
            </a:r>
            <a:r>
              <a:rPr lang="zh-CN" altLang="en-US" sz="1800" dirty="0">
                <a:solidFill>
                  <a:schemeClr val="accent2"/>
                </a:solidFill>
              </a:rPr>
              <a:t>接入认证成功；如果密钥不同，</a:t>
            </a:r>
            <a:r>
              <a:rPr lang="en-US" altLang="zh-CN" sz="1800" dirty="0">
                <a:solidFill>
                  <a:schemeClr val="accent2"/>
                </a:solidFill>
              </a:rPr>
              <a:t>PSK </a:t>
            </a:r>
            <a:r>
              <a:rPr lang="zh-CN" altLang="en-US" sz="1800" dirty="0">
                <a:solidFill>
                  <a:schemeClr val="accent2"/>
                </a:solidFill>
              </a:rPr>
              <a:t>接入认证失败。</a:t>
            </a:r>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5760" y="2074216"/>
            <a:ext cx="2607686" cy="4635886"/>
          </a:xfrm>
          <a:prstGeom prst="rect">
            <a:avLst/>
          </a:prstGeom>
        </p:spPr>
      </p:pic>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32861" y="2074216"/>
            <a:ext cx="2607685" cy="4635886"/>
          </a:xfrm>
          <a:prstGeom prst="rect">
            <a:avLst/>
          </a:prstGeom>
        </p:spPr>
      </p:pic>
    </p:spTree>
    <p:extLst>
      <p:ext uri="{BB962C8B-B14F-4D97-AF65-F5344CB8AC3E}">
        <p14:creationId xmlns:p14="http://schemas.microsoft.com/office/powerpoint/2010/main" val="3357191912"/>
      </p:ext>
    </p:extLst>
  </p:cSld>
  <p:clrMapOvr>
    <a:masterClrMapping/>
  </p:clrMapOvr>
  <p:transition spd="slow">
    <p:cove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a:solidFill>
                  <a:schemeClr val="accent2"/>
                </a:solidFill>
              </a:rPr>
              <a:t>接入</a:t>
            </a:r>
            <a:r>
              <a:rPr lang="zh-CN" altLang="en-US" sz="2800" b="1" dirty="0" smtClean="0">
                <a:solidFill>
                  <a:schemeClr val="accent2"/>
                </a:solidFill>
              </a:rPr>
              <a:t>认证</a:t>
            </a:r>
            <a:endParaRPr lang="zh-CN" altLang="en-US" sz="2800" b="1" dirty="0">
              <a:solidFill>
                <a:schemeClr val="accent2"/>
              </a:solidFill>
            </a:endParaRPr>
          </a:p>
        </p:txBody>
      </p:sp>
      <p:sp>
        <p:nvSpPr>
          <p:cNvPr id="6" name="文本框 5"/>
          <p:cNvSpPr txBox="1"/>
          <p:nvPr/>
        </p:nvSpPr>
        <p:spPr>
          <a:xfrm>
            <a:off x="3049460" y="937340"/>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smtClean="0">
                <a:solidFill>
                  <a:schemeClr val="bg1"/>
                </a:solidFill>
              </a:rPr>
              <a:t>MAC</a:t>
            </a:r>
            <a:r>
              <a:rPr lang="zh-CN" altLang="en-US" dirty="0" smtClean="0">
                <a:solidFill>
                  <a:schemeClr val="bg1"/>
                </a:solidFill>
              </a:rPr>
              <a:t>认证</a:t>
            </a:r>
            <a:endParaRPr lang="zh-CN" altLang="en-US" dirty="0">
              <a:solidFill>
                <a:schemeClr val="bg1"/>
              </a:solidFill>
            </a:endParaRPr>
          </a:p>
        </p:txBody>
      </p:sp>
      <p:sp>
        <p:nvSpPr>
          <p:cNvPr id="9" name="Content Placeholder 2"/>
          <p:cNvSpPr txBox="1">
            <a:spLocks/>
          </p:cNvSpPr>
          <p:nvPr/>
        </p:nvSpPr>
        <p:spPr>
          <a:xfrm>
            <a:off x="3049460" y="2039325"/>
            <a:ext cx="8198783" cy="37806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1800" dirty="0">
                <a:solidFill>
                  <a:schemeClr val="accent2"/>
                </a:solidFill>
              </a:rPr>
              <a:t>MAC</a:t>
            </a:r>
            <a:r>
              <a:rPr lang="zh-CN" altLang="en-US" sz="1800" dirty="0">
                <a:solidFill>
                  <a:schemeClr val="accent2"/>
                </a:solidFill>
              </a:rPr>
              <a:t>地址认证是一种基于</a:t>
            </a:r>
            <a:r>
              <a:rPr lang="zh-CN" altLang="en-US" sz="1800" dirty="0">
                <a:solidFill>
                  <a:schemeClr val="bg1"/>
                </a:solidFill>
              </a:rPr>
              <a:t>端口</a:t>
            </a:r>
            <a:r>
              <a:rPr lang="zh-CN" altLang="en-US" sz="1800" dirty="0">
                <a:solidFill>
                  <a:schemeClr val="accent2"/>
                </a:solidFill>
              </a:rPr>
              <a:t>和</a:t>
            </a:r>
            <a:r>
              <a:rPr lang="en-US" altLang="zh-CN" sz="1800" dirty="0">
                <a:solidFill>
                  <a:schemeClr val="bg1"/>
                </a:solidFill>
              </a:rPr>
              <a:t>MAC</a:t>
            </a:r>
            <a:r>
              <a:rPr lang="zh-CN" altLang="en-US" sz="1800" dirty="0">
                <a:solidFill>
                  <a:schemeClr val="bg1"/>
                </a:solidFill>
              </a:rPr>
              <a:t>地址</a:t>
            </a:r>
            <a:r>
              <a:rPr lang="zh-CN" altLang="en-US" sz="1800" dirty="0">
                <a:solidFill>
                  <a:schemeClr val="accent2"/>
                </a:solidFill>
              </a:rPr>
              <a:t>对用户的网络访问权限进行控制的认证方法，它不需要用户安装任何客户端软件。设备在启动了</a:t>
            </a:r>
            <a:r>
              <a:rPr lang="en-US" altLang="zh-CN" sz="1800" dirty="0">
                <a:solidFill>
                  <a:schemeClr val="accent2"/>
                </a:solidFill>
              </a:rPr>
              <a:t>MAC</a:t>
            </a:r>
            <a:r>
              <a:rPr lang="zh-CN" altLang="en-US" sz="1800" dirty="0">
                <a:solidFill>
                  <a:schemeClr val="accent2"/>
                </a:solidFill>
              </a:rPr>
              <a:t>地址认证的端口上首次检测到用户的</a:t>
            </a:r>
            <a:r>
              <a:rPr lang="en-US" altLang="zh-CN" sz="1800" dirty="0">
                <a:solidFill>
                  <a:schemeClr val="accent2"/>
                </a:solidFill>
              </a:rPr>
              <a:t>MAC</a:t>
            </a:r>
            <a:r>
              <a:rPr lang="zh-CN" altLang="en-US" sz="1800" dirty="0">
                <a:solidFill>
                  <a:schemeClr val="accent2"/>
                </a:solidFill>
              </a:rPr>
              <a:t>地址以后，即启动对该用户的认证操作。认证过程中，</a:t>
            </a:r>
            <a:r>
              <a:rPr lang="zh-CN" altLang="en-US" sz="1800" dirty="0">
                <a:solidFill>
                  <a:schemeClr val="bg1"/>
                </a:solidFill>
              </a:rPr>
              <a:t>不需要用户手动输入用户名或者密码</a:t>
            </a:r>
            <a:r>
              <a:rPr lang="zh-CN" altLang="en-US" sz="1800" dirty="0">
                <a:solidFill>
                  <a:schemeClr val="accent2"/>
                </a:solidFill>
              </a:rPr>
              <a:t>。若该用户认证成功，则允许其通过端口访问网络资源，否则该用户的</a:t>
            </a:r>
            <a:r>
              <a:rPr lang="en-US" altLang="zh-CN" sz="1800" dirty="0">
                <a:solidFill>
                  <a:schemeClr val="accent2"/>
                </a:solidFill>
              </a:rPr>
              <a:t>MAC</a:t>
            </a:r>
            <a:r>
              <a:rPr lang="zh-CN" altLang="en-US" sz="1800" dirty="0">
                <a:solidFill>
                  <a:schemeClr val="accent2"/>
                </a:solidFill>
              </a:rPr>
              <a:t>地址就被添加为静默</a:t>
            </a:r>
            <a:r>
              <a:rPr lang="en-US" altLang="zh-CN" sz="1800" dirty="0">
                <a:solidFill>
                  <a:schemeClr val="accent2"/>
                </a:solidFill>
              </a:rPr>
              <a:t>MAC</a:t>
            </a:r>
            <a:r>
              <a:rPr lang="zh-CN" altLang="en-US" sz="1800" dirty="0">
                <a:solidFill>
                  <a:schemeClr val="accent2"/>
                </a:solidFill>
              </a:rPr>
              <a:t>。在静默时间内（可通过静默定时器配置），来自此</a:t>
            </a:r>
            <a:r>
              <a:rPr lang="en-US" altLang="zh-CN" sz="1800" dirty="0">
                <a:solidFill>
                  <a:schemeClr val="accent2"/>
                </a:solidFill>
              </a:rPr>
              <a:t>MAC</a:t>
            </a:r>
            <a:r>
              <a:rPr lang="zh-CN" altLang="en-US" sz="1800" dirty="0">
                <a:solidFill>
                  <a:schemeClr val="accent2"/>
                </a:solidFill>
              </a:rPr>
              <a:t>地址的用户报文到达时，设备直接做丢弃处理，以防止非法</a:t>
            </a:r>
            <a:r>
              <a:rPr lang="en-US" altLang="zh-CN" sz="1800" dirty="0">
                <a:solidFill>
                  <a:schemeClr val="accent2"/>
                </a:solidFill>
              </a:rPr>
              <a:t>MAC</a:t>
            </a:r>
            <a:r>
              <a:rPr lang="zh-CN" altLang="en-US" sz="1800" dirty="0">
                <a:solidFill>
                  <a:schemeClr val="accent2"/>
                </a:solidFill>
              </a:rPr>
              <a:t>短时间内的重复认证。</a:t>
            </a:r>
          </a:p>
        </p:txBody>
      </p:sp>
    </p:spTree>
    <p:extLst>
      <p:ext uri="{BB962C8B-B14F-4D97-AF65-F5344CB8AC3E}">
        <p14:creationId xmlns:p14="http://schemas.microsoft.com/office/powerpoint/2010/main" val="858108236"/>
      </p:ext>
    </p:extLst>
  </p:cSld>
  <p:clrMapOvr>
    <a:masterClrMapping/>
  </p:clrMapOvr>
  <p:transition spd="slow">
    <p:cove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a:solidFill>
                  <a:schemeClr val="accent2"/>
                </a:solidFill>
              </a:rPr>
              <a:t>接入</a:t>
            </a:r>
            <a:r>
              <a:rPr lang="zh-CN" altLang="en-US" sz="2800" b="1" dirty="0" smtClean="0">
                <a:solidFill>
                  <a:schemeClr val="accent2"/>
                </a:solidFill>
              </a:rPr>
              <a:t>认证</a:t>
            </a:r>
            <a:endParaRPr lang="zh-CN" altLang="en-US" sz="2800" b="1" dirty="0">
              <a:solidFill>
                <a:schemeClr val="accent2"/>
              </a:solidFill>
            </a:endParaRPr>
          </a:p>
        </p:txBody>
      </p:sp>
      <p:sp>
        <p:nvSpPr>
          <p:cNvPr id="6" name="文本框 5"/>
          <p:cNvSpPr txBox="1"/>
          <p:nvPr/>
        </p:nvSpPr>
        <p:spPr>
          <a:xfrm>
            <a:off x="3049460" y="937340"/>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smtClean="0">
                <a:solidFill>
                  <a:schemeClr val="bg1"/>
                </a:solidFill>
              </a:rPr>
              <a:t>Portal</a:t>
            </a:r>
            <a:r>
              <a:rPr lang="zh-CN" altLang="en-US" dirty="0" smtClean="0">
                <a:solidFill>
                  <a:schemeClr val="bg1"/>
                </a:solidFill>
              </a:rPr>
              <a:t>认证</a:t>
            </a:r>
            <a:endParaRPr lang="zh-CN" altLang="en-US" dirty="0">
              <a:solidFill>
                <a:schemeClr val="bg1"/>
              </a:solidFill>
            </a:endParaRPr>
          </a:p>
        </p:txBody>
      </p:sp>
      <p:sp>
        <p:nvSpPr>
          <p:cNvPr id="9" name="Content Placeholder 2"/>
          <p:cNvSpPr txBox="1">
            <a:spLocks/>
          </p:cNvSpPr>
          <p:nvPr/>
        </p:nvSpPr>
        <p:spPr>
          <a:xfrm>
            <a:off x="3049460" y="2039325"/>
            <a:ext cx="8198783" cy="37806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1800" dirty="0">
                <a:solidFill>
                  <a:schemeClr val="accent2"/>
                </a:solidFill>
              </a:rPr>
              <a:t>Portal</a:t>
            </a:r>
            <a:r>
              <a:rPr lang="zh-CN" altLang="en-US" sz="1800" dirty="0" smtClean="0">
                <a:solidFill>
                  <a:schemeClr val="accent2"/>
                </a:solidFill>
              </a:rPr>
              <a:t>认证有</a:t>
            </a:r>
            <a:r>
              <a:rPr lang="zh-CN" altLang="en-US" sz="1800" dirty="0">
                <a:solidFill>
                  <a:schemeClr val="accent2"/>
                </a:solidFill>
              </a:rPr>
              <a:t>一</a:t>
            </a:r>
            <a:r>
              <a:rPr lang="zh-CN" altLang="en-US" sz="1800" dirty="0" smtClean="0">
                <a:solidFill>
                  <a:schemeClr val="accent2"/>
                </a:solidFill>
              </a:rPr>
              <a:t>个特点</a:t>
            </a:r>
            <a:r>
              <a:rPr lang="zh-CN" altLang="en-US" sz="1800" dirty="0">
                <a:solidFill>
                  <a:schemeClr val="accent2"/>
                </a:solidFill>
              </a:rPr>
              <a:t>，</a:t>
            </a:r>
            <a:r>
              <a:rPr lang="zh-CN" altLang="en-US" sz="1800" dirty="0" smtClean="0">
                <a:solidFill>
                  <a:schemeClr val="accent2"/>
                </a:solidFill>
              </a:rPr>
              <a:t>就是会</a:t>
            </a:r>
            <a:r>
              <a:rPr lang="zh-CN" altLang="en-US" sz="1800" dirty="0">
                <a:solidFill>
                  <a:schemeClr val="accent2"/>
                </a:solidFill>
              </a:rPr>
              <a:t>弹出登录页面，术语称之为</a:t>
            </a:r>
            <a:r>
              <a:rPr lang="en-US" altLang="zh-CN" sz="1800" dirty="0">
                <a:solidFill>
                  <a:schemeClr val="accent2"/>
                </a:solidFill>
              </a:rPr>
              <a:t>Portal</a:t>
            </a:r>
            <a:r>
              <a:rPr lang="zh-CN" altLang="en-US" sz="1800" dirty="0">
                <a:solidFill>
                  <a:schemeClr val="accent2"/>
                </a:solidFill>
              </a:rPr>
              <a:t>认证页面</a:t>
            </a:r>
            <a:r>
              <a:rPr lang="zh-CN" altLang="en-US" sz="1800" dirty="0" smtClean="0">
                <a:solidFill>
                  <a:schemeClr val="accent2"/>
                </a:solidFill>
              </a:rPr>
              <a:t>。比如</a:t>
            </a:r>
            <a:r>
              <a:rPr lang="zh-CN" altLang="en-US" sz="1800" dirty="0" smtClean="0">
                <a:solidFill>
                  <a:schemeClr val="bg1"/>
                </a:solidFill>
              </a:rPr>
              <a:t>咱们的校园网</a:t>
            </a:r>
            <a:r>
              <a:rPr lang="zh-CN" altLang="en-US" sz="1800" dirty="0" smtClean="0">
                <a:solidFill>
                  <a:schemeClr val="accent2"/>
                </a:solidFill>
              </a:rPr>
              <a:t>！！！！</a:t>
            </a:r>
            <a:endParaRPr lang="en-US" altLang="zh-CN" sz="1800" dirty="0" smtClean="0">
              <a:solidFill>
                <a:schemeClr val="accent2"/>
              </a:solidFill>
            </a:endParaRPr>
          </a:p>
          <a:p>
            <a:pPr marL="0" indent="0">
              <a:buNone/>
            </a:pPr>
            <a:r>
              <a:rPr lang="en-US" altLang="zh-CN" sz="1800" dirty="0">
                <a:solidFill>
                  <a:schemeClr val="accent2"/>
                </a:solidFill>
              </a:rPr>
              <a:t>Portal</a:t>
            </a:r>
            <a:r>
              <a:rPr lang="zh-CN" altLang="en-US" sz="1800" dirty="0">
                <a:solidFill>
                  <a:schemeClr val="accent2"/>
                </a:solidFill>
              </a:rPr>
              <a:t>认证（也称为</a:t>
            </a:r>
            <a:r>
              <a:rPr lang="en-US" altLang="zh-CN" sz="1800" dirty="0">
                <a:solidFill>
                  <a:schemeClr val="accent2"/>
                </a:solidFill>
              </a:rPr>
              <a:t>Web</a:t>
            </a:r>
            <a:r>
              <a:rPr lang="zh-CN" altLang="en-US" sz="1800" dirty="0">
                <a:solidFill>
                  <a:schemeClr val="accent2"/>
                </a:solidFill>
              </a:rPr>
              <a:t>认证）能够基于网页的形式向用户提供身份认证和个性化的信息服务</a:t>
            </a:r>
            <a:r>
              <a:rPr lang="zh-CN" altLang="en-US" sz="1800" dirty="0" smtClean="0">
                <a:solidFill>
                  <a:schemeClr val="accent2"/>
                </a:solidFill>
              </a:rPr>
              <a:t>。</a:t>
            </a:r>
            <a:r>
              <a:rPr lang="en-US" altLang="zh-CN" sz="1800" dirty="0">
                <a:solidFill>
                  <a:schemeClr val="accent2"/>
                </a:solidFill>
              </a:rPr>
              <a:t>Portal</a:t>
            </a:r>
            <a:r>
              <a:rPr lang="zh-CN" altLang="en-US" sz="1800" dirty="0">
                <a:solidFill>
                  <a:schemeClr val="accent2"/>
                </a:solidFill>
              </a:rPr>
              <a:t>认证可同时应用于有线终端认证和无线终端认证，在网络中可打造有线无线一体化接入方案。有线终端的</a:t>
            </a:r>
            <a:r>
              <a:rPr lang="en-US" altLang="zh-CN" sz="1800" dirty="0">
                <a:solidFill>
                  <a:schemeClr val="accent2"/>
                </a:solidFill>
              </a:rPr>
              <a:t>Portal</a:t>
            </a:r>
            <a:r>
              <a:rPr lang="zh-CN" altLang="en-US" sz="1800" dirty="0">
                <a:solidFill>
                  <a:schemeClr val="accent2"/>
                </a:solidFill>
              </a:rPr>
              <a:t>认证可由交换机负责接入，而无线终端</a:t>
            </a:r>
            <a:r>
              <a:rPr lang="en-US" altLang="zh-CN" sz="1800" dirty="0">
                <a:solidFill>
                  <a:schemeClr val="accent2"/>
                </a:solidFill>
              </a:rPr>
              <a:t>Portal</a:t>
            </a:r>
            <a:r>
              <a:rPr lang="zh-CN" altLang="en-US" sz="1800" dirty="0">
                <a:solidFill>
                  <a:schemeClr val="accent2"/>
                </a:solidFill>
              </a:rPr>
              <a:t>认证可由无线接入设备来完成。</a:t>
            </a:r>
            <a:r>
              <a:rPr lang="en-US" altLang="zh-CN" sz="1800" dirty="0">
                <a:solidFill>
                  <a:schemeClr val="accent2"/>
                </a:solidFill>
              </a:rPr>
              <a:t>Portal</a:t>
            </a:r>
            <a:r>
              <a:rPr lang="zh-CN" altLang="en-US" sz="1800" dirty="0">
                <a:solidFill>
                  <a:schemeClr val="accent2"/>
                </a:solidFill>
              </a:rPr>
              <a:t>认证技术成熟，被广泛应用于运营商、连锁快餐、酒店、学校等网络。</a:t>
            </a:r>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4167" y="2107323"/>
            <a:ext cx="2447059" cy="4350327"/>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2928250067"/>
      </p:ext>
    </p:extLst>
  </p:cSld>
  <p:clrMapOvr>
    <a:masterClrMapping/>
  </p:clrMapOvr>
  <p:transition spd="slow">
    <p:cove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16200000">
            <a:off x="-2788624" y="792481"/>
            <a:ext cx="8594767" cy="5273039"/>
            <a:chOff x="1251204" y="190500"/>
            <a:chExt cx="9675114" cy="5935847"/>
          </a:xfrm>
        </p:grpSpPr>
        <p:sp>
          <p:nvSpPr>
            <p:cNvPr id="5" name="等腰三角形 4"/>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14239" y="1851645"/>
            <a:ext cx="2496342" cy="3154710"/>
          </a:xfrm>
          <a:prstGeom prst="rect">
            <a:avLst/>
          </a:prstGeom>
          <a:noFill/>
        </p:spPr>
        <p:txBody>
          <a:bodyPr wrap="square" rtlCol="0">
            <a:spAutoFit/>
          </a:bodyPr>
          <a:lstStyle/>
          <a:p>
            <a:pPr algn="ctr"/>
            <a:r>
              <a:rPr lang="en-US" altLang="zh-CN" sz="19900" b="1" dirty="0" smtClean="0">
                <a:solidFill>
                  <a:schemeClr val="bg1"/>
                </a:solidFill>
              </a:rPr>
              <a:t>3</a:t>
            </a:r>
            <a:endParaRPr lang="zh-CN" altLang="en-US" sz="19900" b="1" dirty="0">
              <a:solidFill>
                <a:schemeClr val="bg1"/>
              </a:solidFill>
            </a:endParaRPr>
          </a:p>
        </p:txBody>
      </p:sp>
      <p:sp>
        <p:nvSpPr>
          <p:cNvPr id="16" name="文本框 15"/>
          <p:cNvSpPr txBox="1"/>
          <p:nvPr/>
        </p:nvSpPr>
        <p:spPr>
          <a:xfrm>
            <a:off x="5176132" y="2249046"/>
            <a:ext cx="5200650" cy="523220"/>
          </a:xfrm>
          <a:prstGeom prst="rect">
            <a:avLst/>
          </a:prstGeom>
          <a:noFill/>
        </p:spPr>
        <p:txBody>
          <a:bodyPr wrap="square" rtlCol="0">
            <a:spAutoFit/>
          </a:bodyPr>
          <a:lstStyle/>
          <a:p>
            <a:r>
              <a:rPr lang="zh-CN" altLang="en-US" sz="2800" b="1" dirty="0">
                <a:solidFill>
                  <a:schemeClr val="accent2"/>
                </a:solidFill>
              </a:rPr>
              <a:t>信道选择方式</a:t>
            </a:r>
          </a:p>
        </p:txBody>
      </p:sp>
      <p:sp>
        <p:nvSpPr>
          <p:cNvPr id="17" name="文本框 16"/>
          <p:cNvSpPr txBox="1"/>
          <p:nvPr/>
        </p:nvSpPr>
        <p:spPr>
          <a:xfrm>
            <a:off x="5176132" y="2887682"/>
            <a:ext cx="6711068" cy="369331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smtClean="0">
                <a:solidFill>
                  <a:srgbClr val="2BB8AA"/>
                </a:solidFill>
              </a:rPr>
              <a:t>什么是无线信道？</a:t>
            </a:r>
            <a:endParaRPr lang="en-US" altLang="zh-CN" dirty="0" smtClean="0">
              <a:solidFill>
                <a:srgbClr val="2BB8AA"/>
              </a:solidFill>
            </a:endParaRPr>
          </a:p>
          <a:p>
            <a:r>
              <a:rPr lang="zh-CN" altLang="en-US" dirty="0" smtClean="0">
                <a:solidFill>
                  <a:schemeClr val="bg1"/>
                </a:solidFill>
              </a:rPr>
              <a:t>无线信道就是常</a:t>
            </a:r>
            <a:r>
              <a:rPr lang="zh-CN" altLang="en-US" dirty="0">
                <a:solidFill>
                  <a:schemeClr val="bg1"/>
                </a:solidFill>
              </a:rPr>
              <a:t>说的无线的“频段（</a:t>
            </a:r>
            <a:r>
              <a:rPr lang="en-US" altLang="zh-CN" dirty="0">
                <a:solidFill>
                  <a:schemeClr val="bg1"/>
                </a:solidFill>
              </a:rPr>
              <a:t>Channel</a:t>
            </a:r>
            <a:r>
              <a:rPr lang="zh-CN" altLang="en-US" dirty="0">
                <a:solidFill>
                  <a:schemeClr val="bg1"/>
                </a:solidFill>
              </a:rPr>
              <a:t>）”</a:t>
            </a:r>
            <a:r>
              <a:rPr lang="zh-CN" altLang="en-US" dirty="0" smtClean="0">
                <a:solidFill>
                  <a:schemeClr val="bg1"/>
                </a:solidFill>
              </a:rPr>
              <a:t>，是</a:t>
            </a:r>
            <a:r>
              <a:rPr lang="zh-CN" altLang="en-US" dirty="0">
                <a:solidFill>
                  <a:schemeClr val="bg1"/>
                </a:solidFill>
              </a:rPr>
              <a:t>以无线信号作为传输媒体的数据信号传送通道</a:t>
            </a:r>
            <a:r>
              <a:rPr lang="zh-CN" altLang="en-US" dirty="0" smtClean="0">
                <a:solidFill>
                  <a:schemeClr val="bg1"/>
                </a:solidFill>
              </a:rPr>
              <a:t>。</a:t>
            </a:r>
            <a:endParaRPr lang="en-US" altLang="zh-CN" dirty="0" smtClean="0">
              <a:solidFill>
                <a:schemeClr val="bg1"/>
              </a:solidFill>
            </a:endParaRPr>
          </a:p>
          <a:p>
            <a:endParaRPr lang="en-US" altLang="zh-CN" dirty="0" smtClean="0">
              <a:solidFill>
                <a:schemeClr val="bg1"/>
              </a:solidFill>
            </a:endParaRPr>
          </a:p>
          <a:p>
            <a:r>
              <a:rPr lang="zh-CN" altLang="en-US" dirty="0">
                <a:solidFill>
                  <a:schemeClr val="bg1"/>
                </a:solidFill>
              </a:rPr>
              <a:t>当在无线</a:t>
            </a:r>
            <a:r>
              <a:rPr lang="en-US" altLang="zh-CN" dirty="0">
                <a:solidFill>
                  <a:schemeClr val="bg1"/>
                </a:solidFill>
              </a:rPr>
              <a:t>AP</a:t>
            </a:r>
            <a:r>
              <a:rPr lang="zh-CN" altLang="en-US" dirty="0">
                <a:solidFill>
                  <a:schemeClr val="bg1"/>
                </a:solidFill>
              </a:rPr>
              <a:t>无线信号覆盖范围内有两个以上的</a:t>
            </a:r>
            <a:r>
              <a:rPr lang="en-US" altLang="zh-CN" dirty="0">
                <a:solidFill>
                  <a:schemeClr val="bg1"/>
                </a:solidFill>
              </a:rPr>
              <a:t>AP</a:t>
            </a:r>
            <a:r>
              <a:rPr lang="zh-CN" altLang="en-US" dirty="0">
                <a:solidFill>
                  <a:schemeClr val="bg1"/>
                </a:solidFill>
              </a:rPr>
              <a:t>时，需要为每个</a:t>
            </a:r>
            <a:r>
              <a:rPr lang="en-US" altLang="zh-CN" dirty="0">
                <a:solidFill>
                  <a:schemeClr val="bg1"/>
                </a:solidFill>
              </a:rPr>
              <a:t>AP</a:t>
            </a:r>
            <a:r>
              <a:rPr lang="zh-CN" altLang="en-US" dirty="0">
                <a:solidFill>
                  <a:schemeClr val="bg1"/>
                </a:solidFill>
              </a:rPr>
              <a:t>设定不同的频段，以免共用信道发生冲突。而很多用户使用的无线设备的默认设置都是</a:t>
            </a:r>
            <a:r>
              <a:rPr lang="en-US" altLang="zh-CN" dirty="0">
                <a:solidFill>
                  <a:schemeClr val="bg1"/>
                </a:solidFill>
              </a:rPr>
              <a:t>Channel</a:t>
            </a:r>
            <a:r>
              <a:rPr lang="zh-CN" altLang="en-US" dirty="0">
                <a:solidFill>
                  <a:schemeClr val="bg1"/>
                </a:solidFill>
              </a:rPr>
              <a:t>为</a:t>
            </a:r>
            <a:r>
              <a:rPr lang="en-US" altLang="zh-CN" dirty="0">
                <a:solidFill>
                  <a:schemeClr val="bg1"/>
                </a:solidFill>
              </a:rPr>
              <a:t>1</a:t>
            </a:r>
            <a:r>
              <a:rPr lang="zh-CN" altLang="en-US" dirty="0">
                <a:solidFill>
                  <a:schemeClr val="bg1"/>
                </a:solidFill>
              </a:rPr>
              <a:t>，当两个以上的这样的无线</a:t>
            </a:r>
            <a:r>
              <a:rPr lang="en-US" altLang="zh-CN" dirty="0">
                <a:solidFill>
                  <a:schemeClr val="bg1"/>
                </a:solidFill>
              </a:rPr>
              <a:t>AP</a:t>
            </a:r>
            <a:r>
              <a:rPr lang="zh-CN" altLang="en-US" dirty="0">
                <a:solidFill>
                  <a:schemeClr val="bg1"/>
                </a:solidFill>
              </a:rPr>
              <a:t>设备相“遇”时冲突就在所难免</a:t>
            </a:r>
            <a:r>
              <a:rPr lang="zh-CN" altLang="en-US" dirty="0" smtClean="0">
                <a:solidFill>
                  <a:schemeClr val="bg1"/>
                </a:solidFill>
              </a:rPr>
              <a:t>。</a:t>
            </a:r>
            <a:endParaRPr lang="en-US" altLang="zh-CN" dirty="0" smtClean="0">
              <a:solidFill>
                <a:schemeClr val="bg1"/>
              </a:solidFill>
            </a:endParaRPr>
          </a:p>
          <a:p>
            <a:endParaRPr lang="en-US" altLang="zh-CN" dirty="0" smtClean="0">
              <a:solidFill>
                <a:schemeClr val="bg1"/>
              </a:solidFill>
            </a:endParaRPr>
          </a:p>
          <a:p>
            <a:r>
              <a:rPr lang="zh-CN" altLang="en-US" dirty="0">
                <a:solidFill>
                  <a:schemeClr val="bg1"/>
                </a:solidFill>
              </a:rPr>
              <a:t>常用的</a:t>
            </a:r>
            <a:r>
              <a:rPr lang="en-US" altLang="zh-CN" dirty="0">
                <a:solidFill>
                  <a:schemeClr val="bg1"/>
                </a:solidFill>
              </a:rPr>
              <a:t>IEEE 802.11b/g</a:t>
            </a:r>
            <a:r>
              <a:rPr lang="zh-CN" altLang="en-US" dirty="0">
                <a:solidFill>
                  <a:schemeClr val="bg1"/>
                </a:solidFill>
              </a:rPr>
              <a:t>工作在</a:t>
            </a:r>
            <a:r>
              <a:rPr lang="en-US" altLang="zh-CN" dirty="0">
                <a:solidFill>
                  <a:schemeClr val="bg1"/>
                </a:solidFill>
              </a:rPr>
              <a:t>2.4</a:t>
            </a:r>
            <a:r>
              <a:rPr lang="zh-CN" altLang="en-US" dirty="0">
                <a:solidFill>
                  <a:schemeClr val="bg1"/>
                </a:solidFill>
              </a:rPr>
              <a:t>～</a:t>
            </a:r>
            <a:r>
              <a:rPr lang="en-US" altLang="zh-CN" dirty="0">
                <a:solidFill>
                  <a:schemeClr val="bg1"/>
                </a:solidFill>
              </a:rPr>
              <a:t>2.4835GHz</a:t>
            </a:r>
            <a:r>
              <a:rPr lang="zh-CN" altLang="en-US" dirty="0">
                <a:solidFill>
                  <a:schemeClr val="bg1"/>
                </a:solidFill>
              </a:rPr>
              <a:t>频段</a:t>
            </a:r>
            <a:r>
              <a:rPr lang="zh-CN" altLang="en-US" dirty="0" smtClean="0">
                <a:solidFill>
                  <a:schemeClr val="bg1"/>
                </a:solidFill>
              </a:rPr>
              <a:t>，分为</a:t>
            </a:r>
            <a:r>
              <a:rPr lang="en-US" altLang="zh-CN" dirty="0">
                <a:solidFill>
                  <a:srgbClr val="2BB8AA"/>
                </a:solidFill>
              </a:rPr>
              <a:t>11</a:t>
            </a:r>
            <a:r>
              <a:rPr lang="zh-CN" altLang="en-US" dirty="0">
                <a:solidFill>
                  <a:schemeClr val="bg1"/>
                </a:solidFill>
              </a:rPr>
              <a:t>或</a:t>
            </a:r>
            <a:r>
              <a:rPr lang="en-US" altLang="zh-CN" dirty="0">
                <a:solidFill>
                  <a:srgbClr val="2BB8AA"/>
                </a:solidFill>
              </a:rPr>
              <a:t>13</a:t>
            </a:r>
            <a:r>
              <a:rPr lang="zh-CN" altLang="en-US" dirty="0">
                <a:solidFill>
                  <a:schemeClr val="bg1"/>
                </a:solidFill>
              </a:rPr>
              <a:t>个</a:t>
            </a:r>
            <a:r>
              <a:rPr lang="zh-CN" altLang="en-US" dirty="0" smtClean="0">
                <a:solidFill>
                  <a:schemeClr val="bg1"/>
                </a:solidFill>
              </a:rPr>
              <a:t>信道，有</a:t>
            </a:r>
            <a:r>
              <a:rPr lang="en-US" altLang="zh-CN" dirty="0" smtClean="0">
                <a:solidFill>
                  <a:srgbClr val="2BB8AA"/>
                </a:solidFill>
              </a:rPr>
              <a:t>3</a:t>
            </a:r>
            <a:r>
              <a:rPr lang="zh-CN" altLang="en-US" dirty="0" smtClean="0">
                <a:solidFill>
                  <a:schemeClr val="bg1"/>
                </a:solidFill>
              </a:rPr>
              <a:t>个非重叠信道。</a:t>
            </a:r>
            <a:r>
              <a:rPr lang="en-US" altLang="zh-CN" dirty="0" smtClean="0">
                <a:solidFill>
                  <a:schemeClr val="bg1"/>
                </a:solidFill>
              </a:rPr>
              <a:t>802.11a</a:t>
            </a:r>
            <a:r>
              <a:rPr lang="zh-CN" altLang="en-US" dirty="0">
                <a:solidFill>
                  <a:schemeClr val="bg1"/>
                </a:solidFill>
              </a:rPr>
              <a:t>工作在更加宽松的</a:t>
            </a:r>
            <a:r>
              <a:rPr lang="en-US" altLang="zh-CN" dirty="0">
                <a:solidFill>
                  <a:schemeClr val="bg1"/>
                </a:solidFill>
              </a:rPr>
              <a:t>5GHz</a:t>
            </a:r>
            <a:r>
              <a:rPr lang="zh-CN" altLang="en-US" dirty="0">
                <a:solidFill>
                  <a:schemeClr val="bg1"/>
                </a:solidFill>
              </a:rPr>
              <a:t>频段，拥有</a:t>
            </a:r>
            <a:r>
              <a:rPr lang="en-US" altLang="zh-CN" dirty="0">
                <a:solidFill>
                  <a:srgbClr val="2BB8AA"/>
                </a:solidFill>
              </a:rPr>
              <a:t>12</a:t>
            </a:r>
            <a:r>
              <a:rPr lang="zh-CN" altLang="en-US" dirty="0">
                <a:solidFill>
                  <a:schemeClr val="bg1"/>
                </a:solidFill>
              </a:rPr>
              <a:t>条非重叠</a:t>
            </a:r>
            <a:r>
              <a:rPr lang="zh-CN" altLang="en-US" dirty="0" smtClean="0">
                <a:solidFill>
                  <a:schemeClr val="bg1"/>
                </a:solidFill>
              </a:rPr>
              <a:t>信道，因此能</a:t>
            </a:r>
            <a:r>
              <a:rPr lang="zh-CN" altLang="en-US" dirty="0">
                <a:solidFill>
                  <a:schemeClr val="bg1"/>
                </a:solidFill>
              </a:rPr>
              <a:t>给接入点提供更多的选择</a:t>
            </a:r>
            <a:r>
              <a:rPr lang="zh-CN" altLang="en-US" dirty="0" smtClean="0">
                <a:solidFill>
                  <a:schemeClr val="bg1"/>
                </a:solidFill>
              </a:rPr>
              <a:t>，能</a:t>
            </a:r>
            <a:r>
              <a:rPr lang="zh-CN" altLang="en-US" dirty="0">
                <a:solidFill>
                  <a:schemeClr val="bg1"/>
                </a:solidFill>
              </a:rPr>
              <a:t>有效降低各信道之间的</a:t>
            </a:r>
            <a:r>
              <a:rPr lang="zh-CN" altLang="en-US" dirty="0" smtClean="0">
                <a:solidFill>
                  <a:schemeClr val="bg1"/>
                </a:solidFill>
              </a:rPr>
              <a:t>冲突，但高频也使传输距离大打折扣。</a:t>
            </a:r>
            <a:endParaRPr lang="zh-CN" altLang="en-US" dirty="0">
              <a:solidFill>
                <a:schemeClr val="bg1"/>
              </a:solidFill>
            </a:endParaRPr>
          </a:p>
        </p:txBody>
      </p:sp>
    </p:spTree>
    <p:extLst>
      <p:ext uri="{BB962C8B-B14F-4D97-AF65-F5344CB8AC3E}">
        <p14:creationId xmlns:p14="http://schemas.microsoft.com/office/powerpoint/2010/main" val="85956916"/>
      </p:ext>
    </p:extLst>
  </p:cSld>
  <p:clrMapOvr>
    <a:masterClrMapping/>
  </p:clrMapOvr>
  <p:transition spd="slow">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3291840" y="173102"/>
            <a:ext cx="5608320" cy="3440802"/>
            <a:chOff x="459159" y="1059046"/>
            <a:chExt cx="4757150" cy="2918593"/>
          </a:xfrm>
        </p:grpSpPr>
        <p:grpSp>
          <p:nvGrpSpPr>
            <p:cNvPr id="13" name="组合 12"/>
            <p:cNvGrpSpPr/>
            <p:nvPr/>
          </p:nvGrpSpPr>
          <p:grpSpPr>
            <a:xfrm>
              <a:off x="459159" y="1059046"/>
              <a:ext cx="4757150" cy="2918593"/>
              <a:chOff x="1251204" y="190500"/>
              <a:chExt cx="9675114" cy="5935847"/>
            </a:xfrm>
          </p:grpSpPr>
          <p:sp>
            <p:nvSpPr>
              <p:cNvPr id="2" name="等腰三角形 1"/>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890573" y="1810393"/>
              <a:ext cx="3901440" cy="1754326"/>
            </a:xfrm>
            <a:prstGeom prst="rect">
              <a:avLst/>
            </a:prstGeom>
            <a:noFill/>
          </p:spPr>
          <p:txBody>
            <a:bodyPr wrap="square" rtlCol="0">
              <a:spAutoFit/>
            </a:bodyPr>
            <a:lstStyle/>
            <a:p>
              <a:pPr algn="ctr"/>
              <a:r>
                <a:rPr lang="en-US" altLang="zh-CN" sz="5400" b="1" dirty="0" smtClean="0">
                  <a:solidFill>
                    <a:schemeClr val="bg1"/>
                  </a:solidFill>
                </a:rPr>
                <a:t>CONT</a:t>
              </a:r>
            </a:p>
            <a:p>
              <a:pPr algn="ctr"/>
              <a:r>
                <a:rPr lang="en-US" altLang="zh-CN" sz="5400" b="1" dirty="0" smtClean="0">
                  <a:solidFill>
                    <a:schemeClr val="bg1"/>
                  </a:solidFill>
                </a:rPr>
                <a:t>ENTS</a:t>
              </a:r>
              <a:endParaRPr lang="zh-CN" altLang="en-US" sz="5400" b="1" dirty="0">
                <a:solidFill>
                  <a:schemeClr val="bg1"/>
                </a:solidFill>
              </a:endParaRPr>
            </a:p>
          </p:txBody>
        </p:sp>
      </p:grpSp>
      <p:sp>
        <p:nvSpPr>
          <p:cNvPr id="30" name="文本框 29"/>
          <p:cNvSpPr txBox="1"/>
          <p:nvPr/>
        </p:nvSpPr>
        <p:spPr>
          <a:xfrm>
            <a:off x="923262" y="4016958"/>
            <a:ext cx="5200650" cy="523220"/>
          </a:xfrm>
          <a:prstGeom prst="rect">
            <a:avLst/>
          </a:prstGeom>
          <a:noFill/>
        </p:spPr>
        <p:txBody>
          <a:bodyPr wrap="square" rtlCol="0">
            <a:spAutoFit/>
          </a:bodyPr>
          <a:lstStyle/>
          <a:p>
            <a:r>
              <a:rPr lang="zh-CN" altLang="en-US" sz="2800" b="1" dirty="0" smtClean="0">
                <a:solidFill>
                  <a:schemeClr val="bg1"/>
                </a:solidFill>
              </a:rPr>
              <a:t>介绍与分类</a:t>
            </a:r>
            <a:endParaRPr lang="zh-CN" altLang="en-US" sz="2800" b="1" dirty="0">
              <a:solidFill>
                <a:schemeClr val="bg1"/>
              </a:solidFill>
            </a:endParaRPr>
          </a:p>
        </p:txBody>
      </p:sp>
      <p:sp>
        <p:nvSpPr>
          <p:cNvPr id="31" name="文本框 30"/>
          <p:cNvSpPr txBox="1"/>
          <p:nvPr/>
        </p:nvSpPr>
        <p:spPr>
          <a:xfrm>
            <a:off x="947527" y="5346286"/>
            <a:ext cx="5200650" cy="523220"/>
          </a:xfrm>
          <a:prstGeom prst="rect">
            <a:avLst/>
          </a:prstGeom>
          <a:noFill/>
        </p:spPr>
        <p:txBody>
          <a:bodyPr wrap="square" rtlCol="0">
            <a:spAutoFit/>
          </a:bodyPr>
          <a:lstStyle/>
          <a:p>
            <a:r>
              <a:rPr lang="zh-CN" altLang="en-US" sz="2800" b="1" dirty="0" smtClean="0">
                <a:solidFill>
                  <a:schemeClr val="bg1"/>
                </a:solidFill>
              </a:rPr>
              <a:t>信道选择</a:t>
            </a:r>
            <a:r>
              <a:rPr lang="zh-CN" altLang="en-US" sz="2800" b="1" dirty="0">
                <a:solidFill>
                  <a:schemeClr val="bg1"/>
                </a:solidFill>
              </a:rPr>
              <a:t>方式</a:t>
            </a:r>
          </a:p>
        </p:txBody>
      </p:sp>
      <p:sp>
        <p:nvSpPr>
          <p:cNvPr id="32" name="文本框 31"/>
          <p:cNvSpPr txBox="1"/>
          <p:nvPr/>
        </p:nvSpPr>
        <p:spPr>
          <a:xfrm>
            <a:off x="947527" y="4681622"/>
            <a:ext cx="5200650" cy="523220"/>
          </a:xfrm>
          <a:prstGeom prst="rect">
            <a:avLst/>
          </a:prstGeom>
          <a:noFill/>
        </p:spPr>
        <p:txBody>
          <a:bodyPr wrap="square" rtlCol="0">
            <a:spAutoFit/>
          </a:bodyPr>
          <a:lstStyle/>
          <a:p>
            <a:r>
              <a:rPr lang="zh-CN" altLang="en-US" sz="2800" b="1" dirty="0">
                <a:solidFill>
                  <a:schemeClr val="bg1"/>
                </a:solidFill>
              </a:rPr>
              <a:t>认证方式</a:t>
            </a:r>
            <a:r>
              <a:rPr lang="zh-CN" altLang="en-US" sz="2800" b="1" dirty="0" smtClean="0">
                <a:solidFill>
                  <a:schemeClr val="bg1"/>
                </a:solidFill>
              </a:rPr>
              <a:t>分类与过程</a:t>
            </a:r>
            <a:endParaRPr lang="zh-CN" altLang="en-US" sz="2800" b="1" dirty="0">
              <a:solidFill>
                <a:schemeClr val="bg1"/>
              </a:solidFill>
            </a:endParaRPr>
          </a:p>
        </p:txBody>
      </p:sp>
      <p:sp>
        <p:nvSpPr>
          <p:cNvPr id="22" name="Teardrop 36"/>
          <p:cNvSpPr/>
          <p:nvPr/>
        </p:nvSpPr>
        <p:spPr>
          <a:xfrm rot="8100000">
            <a:off x="576294" y="5369522"/>
            <a:ext cx="414201" cy="414201"/>
          </a:xfrm>
          <a:prstGeom prst="teardrop">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p>
        </p:txBody>
      </p:sp>
      <p:sp>
        <p:nvSpPr>
          <p:cNvPr id="23" name="Teardrop 36"/>
          <p:cNvSpPr/>
          <p:nvPr/>
        </p:nvSpPr>
        <p:spPr>
          <a:xfrm rot="8100000">
            <a:off x="576294" y="4704856"/>
            <a:ext cx="414201" cy="414201"/>
          </a:xfrm>
          <a:prstGeom prst="teardrop">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p>
        </p:txBody>
      </p:sp>
      <p:sp>
        <p:nvSpPr>
          <p:cNvPr id="24" name="Teardrop 36"/>
          <p:cNvSpPr/>
          <p:nvPr/>
        </p:nvSpPr>
        <p:spPr>
          <a:xfrm rot="8100000">
            <a:off x="576294" y="4066343"/>
            <a:ext cx="414201" cy="414201"/>
          </a:xfrm>
          <a:prstGeom prst="teardrop">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p>
        </p:txBody>
      </p:sp>
    </p:spTree>
    <p:extLst>
      <p:ext uri="{BB962C8B-B14F-4D97-AF65-F5344CB8AC3E}">
        <p14:creationId xmlns:p14="http://schemas.microsoft.com/office/powerpoint/2010/main" val="1591217071"/>
      </p:ext>
    </p:extLst>
  </p:cSld>
  <p:clrMapOvr>
    <a:masterClrMapping/>
  </p:clrMapOvr>
  <p:transition spd="slow">
    <p:cove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smtClean="0">
                <a:solidFill>
                  <a:schemeClr val="accent2"/>
                </a:solidFill>
              </a:rPr>
              <a:t>信道标准</a:t>
            </a:r>
            <a:endParaRPr lang="zh-CN" altLang="en-US" sz="2800" b="1" dirty="0">
              <a:solidFill>
                <a:schemeClr val="accent2"/>
              </a:solidFill>
            </a:endParaRPr>
          </a:p>
        </p:txBody>
      </p:sp>
      <p:sp>
        <p:nvSpPr>
          <p:cNvPr id="6" name="文本框 5"/>
          <p:cNvSpPr txBox="1"/>
          <p:nvPr/>
        </p:nvSpPr>
        <p:spPr>
          <a:xfrm>
            <a:off x="3049460" y="960119"/>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bg1"/>
                </a:solidFill>
              </a:rPr>
              <a:t>各国各地区</a:t>
            </a:r>
            <a:r>
              <a:rPr lang="zh-CN" altLang="en-US" dirty="0" smtClean="0">
                <a:solidFill>
                  <a:schemeClr val="bg1"/>
                </a:solidFill>
              </a:rPr>
              <a:t>的信道标准是不同的</a:t>
            </a:r>
            <a:endParaRPr lang="zh-CN" altLang="en-US" dirty="0">
              <a:solidFill>
                <a:schemeClr val="bg1"/>
              </a:solidFill>
            </a:endParaRPr>
          </a:p>
        </p:txBody>
      </p:sp>
      <p:sp>
        <p:nvSpPr>
          <p:cNvPr id="15" name="Isosceles Triangle 2"/>
          <p:cNvSpPr/>
          <p:nvPr/>
        </p:nvSpPr>
        <p:spPr>
          <a:xfrm>
            <a:off x="617048" y="2329854"/>
            <a:ext cx="1673916" cy="1192591"/>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51000"/>
            </a:schemeClr>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16" name="Isosceles Triangle 2"/>
          <p:cNvSpPr/>
          <p:nvPr/>
        </p:nvSpPr>
        <p:spPr>
          <a:xfrm>
            <a:off x="2372249" y="1708176"/>
            <a:ext cx="1673916" cy="1823051"/>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56000"/>
            </a:schemeClr>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17" name="Isosceles Triangle 2"/>
          <p:cNvSpPr/>
          <p:nvPr/>
        </p:nvSpPr>
        <p:spPr>
          <a:xfrm>
            <a:off x="1598388" y="2141832"/>
            <a:ext cx="1539591" cy="1389395"/>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61000"/>
            </a:schemeClr>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18" name="Isosceles Triangle 2"/>
          <p:cNvSpPr/>
          <p:nvPr/>
        </p:nvSpPr>
        <p:spPr>
          <a:xfrm>
            <a:off x="4079161" y="2563579"/>
            <a:ext cx="1435658" cy="958866"/>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47000"/>
            </a:schemeClr>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19" name="Content Placeholder 2"/>
          <p:cNvSpPr txBox="1">
            <a:spLocks/>
          </p:cNvSpPr>
          <p:nvPr/>
        </p:nvSpPr>
        <p:spPr>
          <a:xfrm>
            <a:off x="6628127" y="2541918"/>
            <a:ext cx="4254052" cy="44657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600" dirty="0" smtClean="0">
                <a:solidFill>
                  <a:schemeClr val="bg1"/>
                </a:solidFill>
              </a:rPr>
              <a:t>分为</a:t>
            </a:r>
            <a:r>
              <a:rPr lang="en-US" altLang="zh-CN" sz="1600" dirty="0" smtClean="0">
                <a:solidFill>
                  <a:schemeClr val="bg1"/>
                </a:solidFill>
              </a:rPr>
              <a:t>11</a:t>
            </a:r>
            <a:r>
              <a:rPr lang="zh-CN" altLang="en-US" sz="1600" dirty="0" smtClean="0">
                <a:solidFill>
                  <a:schemeClr val="bg1"/>
                </a:solidFill>
              </a:rPr>
              <a:t>信道，其中</a:t>
            </a:r>
            <a:r>
              <a:rPr lang="en-US" altLang="zh-CN" sz="1600" dirty="0" smtClean="0">
                <a:solidFill>
                  <a:schemeClr val="bg1"/>
                </a:solidFill>
              </a:rPr>
              <a:t>1</a:t>
            </a:r>
            <a:r>
              <a:rPr lang="zh-CN" altLang="en-US" sz="1600" dirty="0">
                <a:solidFill>
                  <a:schemeClr val="bg1"/>
                </a:solidFill>
              </a:rPr>
              <a:t>、</a:t>
            </a:r>
            <a:r>
              <a:rPr lang="en-US" altLang="zh-CN" sz="1600" dirty="0">
                <a:solidFill>
                  <a:schemeClr val="bg1"/>
                </a:solidFill>
              </a:rPr>
              <a:t>6</a:t>
            </a:r>
            <a:r>
              <a:rPr lang="zh-CN" altLang="en-US" sz="1600" dirty="0">
                <a:solidFill>
                  <a:schemeClr val="bg1"/>
                </a:solidFill>
              </a:rPr>
              <a:t>、</a:t>
            </a:r>
            <a:r>
              <a:rPr lang="en-US" altLang="zh-CN" sz="1600" dirty="0">
                <a:solidFill>
                  <a:schemeClr val="bg1"/>
                </a:solidFill>
              </a:rPr>
              <a:t>11</a:t>
            </a:r>
            <a:r>
              <a:rPr lang="zh-CN" altLang="en-US" sz="1600" dirty="0">
                <a:solidFill>
                  <a:schemeClr val="bg1"/>
                </a:solidFill>
              </a:rPr>
              <a:t>信道为不重叠的传输信道信道</a:t>
            </a:r>
            <a:endParaRPr lang="en-US" sz="1600" dirty="0">
              <a:solidFill>
                <a:schemeClr val="bg1"/>
              </a:solidFill>
            </a:endParaRPr>
          </a:p>
        </p:txBody>
      </p:sp>
      <p:sp>
        <p:nvSpPr>
          <p:cNvPr id="20" name="Content Placeholder 2"/>
          <p:cNvSpPr txBox="1">
            <a:spLocks/>
          </p:cNvSpPr>
          <p:nvPr/>
        </p:nvSpPr>
        <p:spPr>
          <a:xfrm>
            <a:off x="6628127" y="1616739"/>
            <a:ext cx="3284194" cy="545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CN" altLang="en-US" sz="2800" b="1" dirty="0" smtClean="0">
                <a:solidFill>
                  <a:schemeClr val="accent2"/>
                </a:solidFill>
                <a:latin typeface="Source Sans Pro Black" pitchFamily="34" charset="0"/>
              </a:rPr>
              <a:t>北美</a:t>
            </a:r>
            <a:r>
              <a:rPr lang="en-US" altLang="zh-CN" sz="2800" b="1" dirty="0" smtClean="0">
                <a:solidFill>
                  <a:schemeClr val="accent2"/>
                </a:solidFill>
                <a:latin typeface="Source Sans Pro Black" pitchFamily="34" charset="0"/>
              </a:rPr>
              <a:t>/FCC</a:t>
            </a:r>
            <a:r>
              <a:rPr lang="zh-CN" altLang="en-US" sz="2800" b="1" dirty="0" smtClean="0">
                <a:solidFill>
                  <a:schemeClr val="accent2"/>
                </a:solidFill>
                <a:latin typeface="Source Sans Pro Black" pitchFamily="34" charset="0"/>
              </a:rPr>
              <a:t>标准</a:t>
            </a:r>
            <a:endParaRPr lang="en-US" sz="2800" b="1" dirty="0">
              <a:solidFill>
                <a:schemeClr val="accent2"/>
              </a:solidFill>
              <a:latin typeface="Source Sans Pro Black" pitchFamily="34" charset="0"/>
            </a:endParaRPr>
          </a:p>
        </p:txBody>
      </p:sp>
      <p:sp>
        <p:nvSpPr>
          <p:cNvPr id="21" name="Subtitle 2"/>
          <p:cNvSpPr txBox="1">
            <a:spLocks/>
          </p:cNvSpPr>
          <p:nvPr/>
        </p:nvSpPr>
        <p:spPr>
          <a:xfrm>
            <a:off x="6628127" y="2177519"/>
            <a:ext cx="3340051" cy="36439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dirty="0">
                <a:solidFill>
                  <a:schemeClr val="accent2"/>
                </a:solidFill>
                <a:ea typeface="Franchise" pitchFamily="49" charset="0"/>
              </a:rPr>
              <a:t>2.412～</a:t>
            </a:r>
            <a:r>
              <a:rPr lang="en-US" sz="1600" b="1" dirty="0" smtClean="0">
                <a:solidFill>
                  <a:schemeClr val="accent2"/>
                </a:solidFill>
                <a:ea typeface="Franchise" pitchFamily="49" charset="0"/>
              </a:rPr>
              <a:t>2.462GHz </a:t>
            </a:r>
          </a:p>
        </p:txBody>
      </p:sp>
      <p:sp>
        <p:nvSpPr>
          <p:cNvPr id="22" name="Oval 79"/>
          <p:cNvSpPr/>
          <p:nvPr/>
        </p:nvSpPr>
        <p:spPr>
          <a:xfrm>
            <a:off x="6058081" y="1626231"/>
            <a:ext cx="514189" cy="514189"/>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23" name="Freeform 80"/>
          <p:cNvSpPr>
            <a:spLocks/>
          </p:cNvSpPr>
          <p:nvPr/>
        </p:nvSpPr>
        <p:spPr bwMode="auto">
          <a:xfrm>
            <a:off x="6212548" y="1768648"/>
            <a:ext cx="205283" cy="21289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tx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p>
        </p:txBody>
      </p:sp>
      <p:sp>
        <p:nvSpPr>
          <p:cNvPr id="42" name="Content Placeholder 2"/>
          <p:cNvSpPr txBox="1">
            <a:spLocks/>
          </p:cNvSpPr>
          <p:nvPr/>
        </p:nvSpPr>
        <p:spPr>
          <a:xfrm>
            <a:off x="6572270" y="4200243"/>
            <a:ext cx="4254052" cy="44657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600" dirty="0" smtClean="0">
                <a:solidFill>
                  <a:schemeClr val="bg1"/>
                </a:solidFill>
              </a:rPr>
              <a:t>分为</a:t>
            </a:r>
            <a:r>
              <a:rPr lang="en-US" altLang="zh-CN" sz="1600" dirty="0" smtClean="0">
                <a:solidFill>
                  <a:schemeClr val="bg1"/>
                </a:solidFill>
              </a:rPr>
              <a:t>13</a:t>
            </a:r>
            <a:r>
              <a:rPr lang="zh-CN" altLang="en-US" sz="1600" dirty="0" smtClean="0">
                <a:solidFill>
                  <a:schemeClr val="bg1"/>
                </a:solidFill>
              </a:rPr>
              <a:t>信道，其中</a:t>
            </a:r>
            <a:r>
              <a:rPr lang="en-US" altLang="zh-CN" sz="1600" dirty="0" smtClean="0">
                <a:solidFill>
                  <a:schemeClr val="bg1"/>
                </a:solidFill>
              </a:rPr>
              <a:t>1</a:t>
            </a:r>
            <a:r>
              <a:rPr lang="zh-CN" altLang="en-US" sz="1600" dirty="0">
                <a:solidFill>
                  <a:schemeClr val="bg1"/>
                </a:solidFill>
              </a:rPr>
              <a:t>、</a:t>
            </a:r>
            <a:r>
              <a:rPr lang="en-US" altLang="zh-CN" sz="1600" dirty="0">
                <a:solidFill>
                  <a:schemeClr val="bg1"/>
                </a:solidFill>
              </a:rPr>
              <a:t>6</a:t>
            </a:r>
            <a:r>
              <a:rPr lang="zh-CN" altLang="en-US" sz="1600" dirty="0">
                <a:solidFill>
                  <a:schemeClr val="bg1"/>
                </a:solidFill>
              </a:rPr>
              <a:t>、</a:t>
            </a:r>
            <a:r>
              <a:rPr lang="en-US" altLang="zh-CN" sz="1600" dirty="0" smtClean="0">
                <a:solidFill>
                  <a:schemeClr val="bg1"/>
                </a:solidFill>
              </a:rPr>
              <a:t>13</a:t>
            </a:r>
            <a:r>
              <a:rPr lang="zh-CN" altLang="en-US" sz="1600" dirty="0" smtClean="0">
                <a:solidFill>
                  <a:schemeClr val="bg1"/>
                </a:solidFill>
              </a:rPr>
              <a:t>信道</a:t>
            </a:r>
            <a:r>
              <a:rPr lang="zh-CN" altLang="en-US" sz="1600" dirty="0">
                <a:solidFill>
                  <a:schemeClr val="bg1"/>
                </a:solidFill>
              </a:rPr>
              <a:t>为不重叠的传输信道信道</a:t>
            </a:r>
            <a:endParaRPr lang="en-US" sz="1600" dirty="0">
              <a:solidFill>
                <a:schemeClr val="bg1"/>
              </a:solidFill>
            </a:endParaRPr>
          </a:p>
        </p:txBody>
      </p:sp>
      <p:sp>
        <p:nvSpPr>
          <p:cNvPr id="43" name="Content Placeholder 2"/>
          <p:cNvSpPr txBox="1">
            <a:spLocks/>
          </p:cNvSpPr>
          <p:nvPr/>
        </p:nvSpPr>
        <p:spPr>
          <a:xfrm>
            <a:off x="6572270" y="3275064"/>
            <a:ext cx="3284194" cy="545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CN" altLang="en-US" sz="2800" b="1" dirty="0">
                <a:solidFill>
                  <a:schemeClr val="accent2"/>
                </a:solidFill>
                <a:latin typeface="Source Sans Pro Black" pitchFamily="34" charset="0"/>
              </a:rPr>
              <a:t>欧洲</a:t>
            </a:r>
            <a:r>
              <a:rPr lang="en-US" altLang="zh-CN" sz="2800" b="1" dirty="0" smtClean="0">
                <a:solidFill>
                  <a:schemeClr val="accent2"/>
                </a:solidFill>
                <a:latin typeface="Source Sans Pro Black" pitchFamily="34" charset="0"/>
              </a:rPr>
              <a:t>/ETSI</a:t>
            </a:r>
            <a:r>
              <a:rPr lang="zh-CN" altLang="en-US" sz="2800" b="1" dirty="0" smtClean="0">
                <a:solidFill>
                  <a:schemeClr val="accent2"/>
                </a:solidFill>
                <a:latin typeface="Source Sans Pro Black" pitchFamily="34" charset="0"/>
              </a:rPr>
              <a:t>标准</a:t>
            </a:r>
            <a:endParaRPr lang="en-US" sz="2800" b="1" dirty="0">
              <a:solidFill>
                <a:schemeClr val="accent2"/>
              </a:solidFill>
              <a:latin typeface="Source Sans Pro Black" pitchFamily="34" charset="0"/>
            </a:endParaRPr>
          </a:p>
        </p:txBody>
      </p:sp>
      <p:sp>
        <p:nvSpPr>
          <p:cNvPr id="44" name="Subtitle 2"/>
          <p:cNvSpPr txBox="1">
            <a:spLocks/>
          </p:cNvSpPr>
          <p:nvPr/>
        </p:nvSpPr>
        <p:spPr>
          <a:xfrm>
            <a:off x="6572270" y="3835844"/>
            <a:ext cx="3340051" cy="36439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dirty="0">
                <a:solidFill>
                  <a:schemeClr val="accent2"/>
                </a:solidFill>
                <a:ea typeface="Franchise" pitchFamily="49" charset="0"/>
              </a:rPr>
              <a:t>2.412～</a:t>
            </a:r>
            <a:r>
              <a:rPr lang="en-US" sz="1600" b="1" dirty="0" smtClean="0">
                <a:solidFill>
                  <a:schemeClr val="accent2"/>
                </a:solidFill>
                <a:ea typeface="Franchise" pitchFamily="49" charset="0"/>
              </a:rPr>
              <a:t>2.472GHz </a:t>
            </a:r>
          </a:p>
        </p:txBody>
      </p:sp>
      <p:sp>
        <p:nvSpPr>
          <p:cNvPr id="45" name="Oval 79"/>
          <p:cNvSpPr/>
          <p:nvPr/>
        </p:nvSpPr>
        <p:spPr>
          <a:xfrm>
            <a:off x="6002224" y="3284556"/>
            <a:ext cx="514189" cy="514189"/>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46" name="Freeform 80"/>
          <p:cNvSpPr>
            <a:spLocks/>
          </p:cNvSpPr>
          <p:nvPr/>
        </p:nvSpPr>
        <p:spPr bwMode="auto">
          <a:xfrm>
            <a:off x="6156691" y="3426973"/>
            <a:ext cx="205283" cy="21289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tx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p>
        </p:txBody>
      </p:sp>
      <p:sp>
        <p:nvSpPr>
          <p:cNvPr id="49" name="Content Placeholder 2"/>
          <p:cNvSpPr txBox="1">
            <a:spLocks/>
          </p:cNvSpPr>
          <p:nvPr/>
        </p:nvSpPr>
        <p:spPr>
          <a:xfrm>
            <a:off x="6572270" y="4774647"/>
            <a:ext cx="3284194" cy="545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CN" altLang="en-US" sz="2800" b="1" dirty="0">
                <a:solidFill>
                  <a:schemeClr val="accent2"/>
                </a:solidFill>
                <a:latin typeface="Source Sans Pro Black" pitchFamily="34" charset="0"/>
              </a:rPr>
              <a:t>其他</a:t>
            </a:r>
            <a:r>
              <a:rPr lang="zh-CN" altLang="en-US" sz="2800" b="1" dirty="0" smtClean="0">
                <a:solidFill>
                  <a:schemeClr val="accent2"/>
                </a:solidFill>
                <a:latin typeface="Source Sans Pro Black" pitchFamily="34" charset="0"/>
              </a:rPr>
              <a:t>标准</a:t>
            </a:r>
            <a:endParaRPr lang="en-US" sz="2800" b="1" dirty="0">
              <a:solidFill>
                <a:schemeClr val="accent2"/>
              </a:solidFill>
              <a:latin typeface="Source Sans Pro Black" pitchFamily="34" charset="0"/>
            </a:endParaRPr>
          </a:p>
        </p:txBody>
      </p:sp>
      <p:sp>
        <p:nvSpPr>
          <p:cNvPr id="50" name="Subtitle 2"/>
          <p:cNvSpPr txBox="1">
            <a:spLocks/>
          </p:cNvSpPr>
          <p:nvPr/>
        </p:nvSpPr>
        <p:spPr>
          <a:xfrm>
            <a:off x="6572270" y="5335427"/>
            <a:ext cx="4552930" cy="123162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600" b="1" dirty="0" smtClean="0">
                <a:solidFill>
                  <a:schemeClr val="accent2"/>
                </a:solidFill>
                <a:ea typeface="Franchise" pitchFamily="49" charset="0"/>
              </a:rPr>
              <a:t>日本     </a:t>
            </a:r>
            <a:r>
              <a:rPr lang="en-US" altLang="zh-CN" sz="1600" b="1" dirty="0" smtClean="0">
                <a:solidFill>
                  <a:schemeClr val="accent2"/>
                </a:solidFill>
                <a:ea typeface="Franchise" pitchFamily="49" charset="0"/>
              </a:rPr>
              <a:t>2</a:t>
            </a:r>
            <a:r>
              <a:rPr lang="en-US" sz="1600" b="1" dirty="0" smtClean="0">
                <a:solidFill>
                  <a:schemeClr val="accent2"/>
                </a:solidFill>
                <a:ea typeface="Franchise" pitchFamily="49" charset="0"/>
              </a:rPr>
              <a:t>.412</a:t>
            </a:r>
            <a:r>
              <a:rPr lang="en-US" sz="1600" b="1" dirty="0">
                <a:solidFill>
                  <a:schemeClr val="accent2"/>
                </a:solidFill>
                <a:ea typeface="Franchise" pitchFamily="49" charset="0"/>
              </a:rPr>
              <a:t>～</a:t>
            </a:r>
            <a:r>
              <a:rPr lang="en-US" sz="1600" b="1" dirty="0" smtClean="0">
                <a:solidFill>
                  <a:schemeClr val="accent2"/>
                </a:solidFill>
                <a:ea typeface="Franchise" pitchFamily="49" charset="0"/>
              </a:rPr>
              <a:t>2.484GHz  14</a:t>
            </a:r>
            <a:r>
              <a:rPr lang="zh-CN" altLang="en-US" sz="1600" b="1" dirty="0" smtClean="0">
                <a:solidFill>
                  <a:schemeClr val="accent2"/>
                </a:solidFill>
                <a:ea typeface="Franchise" pitchFamily="49" charset="0"/>
              </a:rPr>
              <a:t>信道</a:t>
            </a:r>
            <a:endParaRPr lang="en-US" altLang="zh-CN" sz="1600" b="1" dirty="0" smtClean="0">
              <a:solidFill>
                <a:schemeClr val="accent2"/>
              </a:solidFill>
              <a:ea typeface="Franchise" pitchFamily="49" charset="0"/>
            </a:endParaRPr>
          </a:p>
          <a:p>
            <a:pPr marL="0" indent="0">
              <a:buNone/>
            </a:pPr>
            <a:r>
              <a:rPr lang="zh-CN" altLang="en-US" sz="1600" b="1" dirty="0" smtClean="0">
                <a:solidFill>
                  <a:schemeClr val="accent2"/>
                </a:solidFill>
                <a:ea typeface="Franchise" pitchFamily="49" charset="0"/>
              </a:rPr>
              <a:t>法国     </a:t>
            </a:r>
            <a:r>
              <a:rPr lang="en-US" altLang="zh-CN" sz="1600" b="1" dirty="0" smtClean="0">
                <a:solidFill>
                  <a:schemeClr val="accent2"/>
                </a:solidFill>
                <a:ea typeface="Franchise" pitchFamily="49" charset="0"/>
              </a:rPr>
              <a:t>4</a:t>
            </a:r>
            <a:r>
              <a:rPr lang="zh-CN" altLang="en-US" sz="1600" b="1" dirty="0" smtClean="0">
                <a:solidFill>
                  <a:schemeClr val="accent2"/>
                </a:solidFill>
                <a:ea typeface="Franchise" pitchFamily="49" charset="0"/>
              </a:rPr>
              <a:t>信道</a:t>
            </a:r>
            <a:endParaRPr lang="en-US" altLang="zh-CN" sz="1600" b="1" dirty="0" smtClean="0">
              <a:solidFill>
                <a:schemeClr val="accent2"/>
              </a:solidFill>
              <a:ea typeface="Franchise" pitchFamily="49" charset="0"/>
            </a:endParaRPr>
          </a:p>
          <a:p>
            <a:pPr marL="0" indent="0">
              <a:buNone/>
            </a:pPr>
            <a:r>
              <a:rPr lang="zh-CN" altLang="en-US" sz="1600" b="1" dirty="0" smtClean="0">
                <a:solidFill>
                  <a:schemeClr val="accent2"/>
                </a:solidFill>
                <a:ea typeface="Franchise" pitchFamily="49" charset="0"/>
              </a:rPr>
              <a:t>西班牙  </a:t>
            </a:r>
            <a:r>
              <a:rPr lang="en-US" altLang="zh-CN" sz="1600" b="1" dirty="0" smtClean="0">
                <a:solidFill>
                  <a:schemeClr val="accent2"/>
                </a:solidFill>
                <a:ea typeface="Franchise" pitchFamily="49" charset="0"/>
              </a:rPr>
              <a:t>2</a:t>
            </a:r>
            <a:r>
              <a:rPr lang="zh-CN" altLang="en-US" sz="1600" b="1" dirty="0" smtClean="0">
                <a:solidFill>
                  <a:schemeClr val="accent2"/>
                </a:solidFill>
                <a:ea typeface="Franchise" pitchFamily="49" charset="0"/>
              </a:rPr>
              <a:t>信道 </a:t>
            </a:r>
            <a:endParaRPr lang="en-US" sz="1600" b="1" dirty="0" smtClean="0">
              <a:solidFill>
                <a:schemeClr val="accent2"/>
              </a:solidFill>
              <a:ea typeface="Franchise" pitchFamily="49" charset="0"/>
            </a:endParaRPr>
          </a:p>
        </p:txBody>
      </p:sp>
      <p:sp>
        <p:nvSpPr>
          <p:cNvPr id="51" name="Oval 79"/>
          <p:cNvSpPr/>
          <p:nvPr/>
        </p:nvSpPr>
        <p:spPr>
          <a:xfrm>
            <a:off x="6002224" y="4784139"/>
            <a:ext cx="514189" cy="514189"/>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27" name="Isosceles Triangle 2"/>
          <p:cNvSpPr/>
          <p:nvPr/>
        </p:nvSpPr>
        <p:spPr>
          <a:xfrm>
            <a:off x="633343" y="4971450"/>
            <a:ext cx="1673916" cy="1192591"/>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51000"/>
            </a:schemeClr>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29" name="Isosceles Triangle 2"/>
          <p:cNvSpPr/>
          <p:nvPr/>
        </p:nvSpPr>
        <p:spPr>
          <a:xfrm>
            <a:off x="4095456" y="5205175"/>
            <a:ext cx="1435658" cy="958866"/>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47000"/>
            </a:schemeClr>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30" name="Isosceles Triangle 2"/>
          <p:cNvSpPr/>
          <p:nvPr/>
        </p:nvSpPr>
        <p:spPr>
          <a:xfrm>
            <a:off x="3317012" y="2133050"/>
            <a:ext cx="1539591" cy="1389395"/>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61000"/>
            </a:schemeClr>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31" name="Isosceles Triangle 2"/>
          <p:cNvSpPr/>
          <p:nvPr/>
        </p:nvSpPr>
        <p:spPr>
          <a:xfrm>
            <a:off x="2391957" y="4340229"/>
            <a:ext cx="1673916" cy="1823051"/>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56000"/>
            </a:schemeClr>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Tree>
    <p:extLst>
      <p:ext uri="{BB962C8B-B14F-4D97-AF65-F5344CB8AC3E}">
        <p14:creationId xmlns:p14="http://schemas.microsoft.com/office/powerpoint/2010/main" val="3035179205"/>
      </p:ext>
    </p:extLst>
  </p:cSld>
  <p:clrMapOvr>
    <a:masterClrMapping/>
  </p:clrMapOvr>
  <p:transition spd="slow">
    <p:cove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等腰三角形 9"/>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265682" y="1632134"/>
            <a:ext cx="9660636" cy="4154984"/>
          </a:xfrm>
          <a:prstGeom prst="rect">
            <a:avLst/>
          </a:prstGeom>
          <a:noFill/>
        </p:spPr>
        <p:txBody>
          <a:bodyPr wrap="square" rtlCol="0">
            <a:spAutoFit/>
          </a:bodyPr>
          <a:lstStyle/>
          <a:p>
            <a:pPr algn="ctr"/>
            <a:r>
              <a:rPr lang="en-US" altLang="zh-CN" sz="6600" b="1" dirty="0" smtClean="0">
                <a:solidFill>
                  <a:schemeClr val="bg1"/>
                </a:solidFill>
              </a:rPr>
              <a:t>THANKS</a:t>
            </a:r>
          </a:p>
          <a:p>
            <a:pPr algn="ctr"/>
            <a:r>
              <a:rPr lang="en-US" altLang="zh-CN" sz="6600" b="1" dirty="0" smtClean="0">
                <a:solidFill>
                  <a:schemeClr val="bg1"/>
                </a:solidFill>
              </a:rPr>
              <a:t>FOR</a:t>
            </a:r>
          </a:p>
          <a:p>
            <a:pPr algn="ctr"/>
            <a:r>
              <a:rPr lang="en-US" altLang="zh-CN" sz="6600" b="1" dirty="0" smtClean="0">
                <a:solidFill>
                  <a:schemeClr val="bg1"/>
                </a:solidFill>
              </a:rPr>
              <a:t>YOUR</a:t>
            </a:r>
          </a:p>
          <a:p>
            <a:pPr algn="ctr"/>
            <a:r>
              <a:rPr lang="en-US" altLang="zh-CN" sz="6600" b="1" dirty="0" smtClean="0">
                <a:solidFill>
                  <a:schemeClr val="bg1"/>
                </a:solidFill>
              </a:rPr>
              <a:t>TIME</a:t>
            </a:r>
            <a:endParaRPr lang="zh-CN" altLang="en-US" sz="6600" b="1" dirty="0">
              <a:solidFill>
                <a:schemeClr val="bg1"/>
              </a:solidFill>
            </a:endParaRPr>
          </a:p>
        </p:txBody>
      </p:sp>
    </p:spTree>
    <p:extLst>
      <p:ext uri="{BB962C8B-B14F-4D97-AF65-F5344CB8AC3E}">
        <p14:creationId xmlns:p14="http://schemas.microsoft.com/office/powerpoint/2010/main" val="3223607853"/>
      </p:ext>
    </p:extLst>
  </p:cSld>
  <p:clrMapOvr>
    <a:masterClrMapping/>
  </p:clrMapOvr>
  <p:transition spd="slow">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16200000">
            <a:off x="-2788624" y="792481"/>
            <a:ext cx="8594767" cy="5273039"/>
            <a:chOff x="1251204" y="190500"/>
            <a:chExt cx="9675114" cy="5935847"/>
          </a:xfrm>
        </p:grpSpPr>
        <p:sp>
          <p:nvSpPr>
            <p:cNvPr id="5" name="等腰三角形 4"/>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14239" y="1851645"/>
            <a:ext cx="2496342" cy="3154710"/>
          </a:xfrm>
          <a:prstGeom prst="rect">
            <a:avLst/>
          </a:prstGeom>
          <a:noFill/>
        </p:spPr>
        <p:txBody>
          <a:bodyPr wrap="square" rtlCol="0">
            <a:spAutoFit/>
          </a:bodyPr>
          <a:lstStyle/>
          <a:p>
            <a:pPr algn="ctr"/>
            <a:r>
              <a:rPr lang="en-US" altLang="zh-CN" sz="19900" b="1" dirty="0" smtClean="0">
                <a:solidFill>
                  <a:schemeClr val="bg1"/>
                </a:solidFill>
              </a:rPr>
              <a:t>1</a:t>
            </a:r>
            <a:endParaRPr lang="zh-CN" altLang="en-US" sz="19900" b="1" dirty="0">
              <a:solidFill>
                <a:schemeClr val="bg1"/>
              </a:solidFill>
            </a:endParaRPr>
          </a:p>
        </p:txBody>
      </p:sp>
      <p:sp>
        <p:nvSpPr>
          <p:cNvPr id="16" name="文本框 15"/>
          <p:cNvSpPr txBox="1"/>
          <p:nvPr/>
        </p:nvSpPr>
        <p:spPr>
          <a:xfrm>
            <a:off x="5868860" y="2450424"/>
            <a:ext cx="5200650" cy="523220"/>
          </a:xfrm>
          <a:prstGeom prst="rect">
            <a:avLst/>
          </a:prstGeom>
          <a:noFill/>
        </p:spPr>
        <p:txBody>
          <a:bodyPr wrap="square" rtlCol="0">
            <a:spAutoFit/>
          </a:bodyPr>
          <a:lstStyle/>
          <a:p>
            <a:r>
              <a:rPr lang="zh-CN" altLang="en-US" sz="2800" b="1" dirty="0">
                <a:solidFill>
                  <a:schemeClr val="accent2"/>
                </a:solidFill>
              </a:rPr>
              <a:t>介绍与分类</a:t>
            </a:r>
          </a:p>
        </p:txBody>
      </p:sp>
      <p:sp>
        <p:nvSpPr>
          <p:cNvPr id="17" name="文本框 16"/>
          <p:cNvSpPr txBox="1"/>
          <p:nvPr/>
        </p:nvSpPr>
        <p:spPr>
          <a:xfrm>
            <a:off x="5868860" y="3089060"/>
            <a:ext cx="4988386" cy="23083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smtClean="0">
                <a:solidFill>
                  <a:schemeClr val="bg1"/>
                </a:solidFill>
              </a:rPr>
              <a:t>无线接入点</a:t>
            </a:r>
            <a:r>
              <a:rPr lang="zh-CN" altLang="en-US" dirty="0">
                <a:solidFill>
                  <a:schemeClr val="bg1"/>
                </a:solidFill>
              </a:rPr>
              <a:t>（</a:t>
            </a:r>
            <a:r>
              <a:rPr lang="en-US" altLang="zh-CN" dirty="0" smtClean="0">
                <a:solidFill>
                  <a:schemeClr val="bg1"/>
                </a:solidFill>
              </a:rPr>
              <a:t>Access Point</a:t>
            </a:r>
            <a:r>
              <a:rPr lang="zh-CN" altLang="en-US" dirty="0" smtClean="0">
                <a:solidFill>
                  <a:schemeClr val="bg1"/>
                </a:solidFill>
              </a:rPr>
              <a:t>，</a:t>
            </a:r>
            <a:r>
              <a:rPr lang="en-US" altLang="zh-CN" dirty="0" smtClean="0">
                <a:solidFill>
                  <a:schemeClr val="bg1"/>
                </a:solidFill>
              </a:rPr>
              <a:t>AP</a:t>
            </a:r>
            <a:r>
              <a:rPr lang="zh-CN" altLang="en-US" dirty="0" smtClean="0">
                <a:solidFill>
                  <a:schemeClr val="bg1"/>
                </a:solidFill>
              </a:rPr>
              <a:t>），又称无线访问节点或存取桥接器。</a:t>
            </a:r>
            <a:endParaRPr lang="en-US" altLang="zh-CN" dirty="0" smtClean="0">
              <a:solidFill>
                <a:schemeClr val="bg1"/>
              </a:solidFill>
            </a:endParaRPr>
          </a:p>
          <a:p>
            <a:r>
              <a:rPr lang="en-US" altLang="zh-CN" dirty="0" smtClean="0">
                <a:solidFill>
                  <a:schemeClr val="bg1"/>
                </a:solidFill>
              </a:rPr>
              <a:t>AP</a:t>
            </a:r>
            <a:r>
              <a:rPr lang="zh-CN" altLang="en-US" dirty="0" smtClean="0">
                <a:solidFill>
                  <a:schemeClr val="bg1"/>
                </a:solidFill>
              </a:rPr>
              <a:t>的重要功能是中继和桥接，延长无线覆盖范围距离和无线连接几个不同的网络。</a:t>
            </a:r>
            <a:endParaRPr lang="en-US" altLang="zh-CN" dirty="0" smtClean="0">
              <a:solidFill>
                <a:schemeClr val="bg1"/>
              </a:solidFill>
            </a:endParaRPr>
          </a:p>
          <a:p>
            <a:r>
              <a:rPr lang="zh-CN" altLang="en-US" dirty="0" smtClean="0">
                <a:solidFill>
                  <a:schemeClr val="bg1"/>
                </a:solidFill>
              </a:rPr>
              <a:t>通俗地讲，无线</a:t>
            </a:r>
            <a:r>
              <a:rPr lang="en-US" altLang="zh-CN" dirty="0" smtClean="0">
                <a:solidFill>
                  <a:schemeClr val="bg1"/>
                </a:solidFill>
              </a:rPr>
              <a:t>AP</a:t>
            </a:r>
            <a:r>
              <a:rPr lang="zh-CN" altLang="en-US" dirty="0" smtClean="0">
                <a:solidFill>
                  <a:schemeClr val="bg1"/>
                </a:solidFill>
              </a:rPr>
              <a:t>是无线网和有线网之间沟通的桥梁，相当于一个无线交换机，接在有线交换机或路由器上，为跟它连接的无线网卡从路由器那里分得</a:t>
            </a:r>
            <a:r>
              <a:rPr lang="en-US" altLang="zh-CN" dirty="0" smtClean="0">
                <a:solidFill>
                  <a:schemeClr val="bg1"/>
                </a:solidFill>
              </a:rPr>
              <a:t>IP</a:t>
            </a:r>
            <a:r>
              <a:rPr lang="zh-CN" altLang="en-US" dirty="0" smtClean="0">
                <a:solidFill>
                  <a:schemeClr val="bg1"/>
                </a:solidFill>
              </a:rPr>
              <a:t>。</a:t>
            </a:r>
            <a:endParaRPr lang="zh-CN" altLang="en-US" dirty="0">
              <a:solidFill>
                <a:schemeClr val="bg1"/>
              </a:solidFill>
            </a:endParaRPr>
          </a:p>
        </p:txBody>
      </p:sp>
    </p:spTree>
    <p:extLst>
      <p:ext uri="{BB962C8B-B14F-4D97-AF65-F5344CB8AC3E}">
        <p14:creationId xmlns:p14="http://schemas.microsoft.com/office/powerpoint/2010/main" val="4148886148"/>
      </p:ext>
    </p:extLst>
  </p:cSld>
  <p:clrMapOvr>
    <a:masterClrMapping/>
  </p:clrMapOvr>
  <p:transition spd="slow">
    <p:cove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en-US" altLang="zh-CN" sz="2800" b="1" dirty="0">
                <a:solidFill>
                  <a:schemeClr val="accent2"/>
                </a:solidFill>
              </a:rPr>
              <a:t>Access Point</a:t>
            </a:r>
            <a:endParaRPr lang="zh-CN" altLang="en-US" sz="2800" b="1" dirty="0">
              <a:solidFill>
                <a:schemeClr val="accent2"/>
              </a:solidFill>
            </a:endParaRPr>
          </a:p>
        </p:txBody>
      </p:sp>
      <p:sp>
        <p:nvSpPr>
          <p:cNvPr id="6" name="文本框 5"/>
          <p:cNvSpPr txBox="1"/>
          <p:nvPr/>
        </p:nvSpPr>
        <p:spPr>
          <a:xfrm>
            <a:off x="3049460" y="960119"/>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smtClean="0">
                <a:solidFill>
                  <a:schemeClr val="bg1"/>
                </a:solidFill>
              </a:rPr>
              <a:t>应用情况</a:t>
            </a:r>
            <a:endParaRPr lang="zh-CN" altLang="en-US" dirty="0">
              <a:solidFill>
                <a:schemeClr val="bg1"/>
              </a:solidFill>
            </a:endParaRPr>
          </a:p>
        </p:txBody>
      </p:sp>
      <p:sp>
        <p:nvSpPr>
          <p:cNvPr id="7" name="Title 1"/>
          <p:cNvSpPr txBox="1">
            <a:spLocks/>
          </p:cNvSpPr>
          <p:nvPr/>
        </p:nvSpPr>
        <p:spPr>
          <a:xfrm>
            <a:off x="483534" y="2050950"/>
            <a:ext cx="11087317" cy="48980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2400" b="1" dirty="0">
                <a:solidFill>
                  <a:schemeClr val="accent2"/>
                </a:solidFill>
                <a:latin typeface="+mn-lt"/>
              </a:rPr>
              <a:t>介绍</a:t>
            </a:r>
            <a:endParaRPr lang="en-US" sz="2400" b="1" dirty="0">
              <a:solidFill>
                <a:schemeClr val="accent2"/>
              </a:solidFill>
              <a:latin typeface="+mn-lt"/>
            </a:endParaRPr>
          </a:p>
        </p:txBody>
      </p:sp>
      <p:sp>
        <p:nvSpPr>
          <p:cNvPr id="8" name="TextBox 26"/>
          <p:cNvSpPr txBox="1"/>
          <p:nvPr/>
        </p:nvSpPr>
        <p:spPr>
          <a:xfrm>
            <a:off x="345057" y="2619702"/>
            <a:ext cx="11501886" cy="4083613"/>
          </a:xfrm>
          <a:prstGeom prst="rect">
            <a:avLst/>
          </a:prstGeom>
          <a:noFill/>
        </p:spPr>
        <p:txBody>
          <a:bodyPr wrap="square" rIns="144000" bIns="36000" numCol="3" spcCol="360000" rtlCol="0">
            <a:spAutoFit/>
          </a:bodyPr>
          <a:lstStyle/>
          <a:p>
            <a:pPr algn="just"/>
            <a:r>
              <a:rPr lang="zh-CN" altLang="en-US" sz="2000" dirty="0" smtClean="0">
                <a:solidFill>
                  <a:schemeClr val="bg1"/>
                </a:solidFill>
              </a:rPr>
              <a:t>目前</a:t>
            </a:r>
            <a:r>
              <a:rPr lang="zh-CN" altLang="en-US" sz="2000" dirty="0">
                <a:solidFill>
                  <a:schemeClr val="bg1"/>
                </a:solidFill>
              </a:rPr>
              <a:t>大多数的无线</a:t>
            </a:r>
            <a:r>
              <a:rPr lang="en-US" altLang="zh-CN" sz="2000" dirty="0">
                <a:solidFill>
                  <a:schemeClr val="bg1"/>
                </a:solidFill>
              </a:rPr>
              <a:t>AP</a:t>
            </a:r>
            <a:r>
              <a:rPr lang="zh-CN" altLang="en-US" sz="2000" dirty="0">
                <a:solidFill>
                  <a:schemeClr val="bg1"/>
                </a:solidFill>
              </a:rPr>
              <a:t>都支持</a:t>
            </a:r>
            <a:r>
              <a:rPr lang="zh-CN" altLang="en-US" sz="2000" dirty="0">
                <a:solidFill>
                  <a:srgbClr val="0CB692"/>
                </a:solidFill>
              </a:rPr>
              <a:t>多用户接入</a:t>
            </a:r>
            <a:r>
              <a:rPr lang="zh-CN" altLang="en-US" sz="2000" dirty="0">
                <a:solidFill>
                  <a:schemeClr val="bg1"/>
                </a:solidFill>
              </a:rPr>
              <a:t>、</a:t>
            </a:r>
            <a:r>
              <a:rPr lang="zh-CN" altLang="en-US" sz="2000" dirty="0">
                <a:solidFill>
                  <a:srgbClr val="0CB692"/>
                </a:solidFill>
              </a:rPr>
              <a:t>数据加密</a:t>
            </a:r>
            <a:r>
              <a:rPr lang="zh-CN" altLang="en-US" sz="2000" dirty="0">
                <a:solidFill>
                  <a:schemeClr val="bg1"/>
                </a:solidFill>
              </a:rPr>
              <a:t>、</a:t>
            </a:r>
            <a:r>
              <a:rPr lang="zh-CN" altLang="en-US" sz="2000" dirty="0">
                <a:solidFill>
                  <a:srgbClr val="0CB692"/>
                </a:solidFill>
              </a:rPr>
              <a:t>多速率发送</a:t>
            </a:r>
            <a:r>
              <a:rPr lang="zh-CN" altLang="en-US" sz="2000" dirty="0">
                <a:solidFill>
                  <a:schemeClr val="bg1"/>
                </a:solidFill>
              </a:rPr>
              <a:t>等功能，一些产品更提供了完善的无线网络管理功能。对于家庭、办公室这样的小范围无线局域网而言，一般只需一台无线</a:t>
            </a:r>
            <a:r>
              <a:rPr lang="en-US" altLang="zh-CN" sz="2000" dirty="0">
                <a:solidFill>
                  <a:schemeClr val="bg1"/>
                </a:solidFill>
              </a:rPr>
              <a:t>AP</a:t>
            </a:r>
            <a:r>
              <a:rPr lang="zh-CN" altLang="en-US" sz="2000" dirty="0">
                <a:solidFill>
                  <a:schemeClr val="bg1"/>
                </a:solidFill>
              </a:rPr>
              <a:t>即可实现所有计算机的无线接入</a:t>
            </a:r>
            <a:r>
              <a:rPr lang="zh-CN" altLang="en-US" sz="2000" dirty="0" smtClean="0">
                <a:solidFill>
                  <a:schemeClr val="bg1"/>
                </a:solidFill>
              </a:rPr>
              <a:t>。</a:t>
            </a:r>
            <a:endParaRPr lang="en-US" altLang="zh-CN" sz="2000" dirty="0" smtClean="0">
              <a:solidFill>
                <a:schemeClr val="bg1"/>
              </a:solidFill>
            </a:endParaRPr>
          </a:p>
          <a:p>
            <a:pPr algn="just"/>
            <a:endParaRPr lang="en-US" sz="2000" dirty="0">
              <a:solidFill>
                <a:schemeClr val="bg1"/>
              </a:solidFill>
            </a:endParaRPr>
          </a:p>
          <a:p>
            <a:pPr algn="just"/>
            <a:endParaRPr lang="en-US" sz="2000" dirty="0" smtClean="0">
              <a:solidFill>
                <a:schemeClr val="bg1"/>
              </a:solidFill>
            </a:endParaRPr>
          </a:p>
          <a:p>
            <a:pPr algn="just"/>
            <a:endParaRPr lang="en-US" sz="2000" dirty="0">
              <a:solidFill>
                <a:schemeClr val="bg1"/>
              </a:solidFill>
            </a:endParaRPr>
          </a:p>
          <a:p>
            <a:pPr algn="just"/>
            <a:endParaRPr lang="en-US" sz="2000" dirty="0" smtClean="0">
              <a:solidFill>
                <a:schemeClr val="bg1"/>
              </a:solidFill>
            </a:endParaRPr>
          </a:p>
          <a:p>
            <a:pPr algn="just"/>
            <a:endParaRPr lang="en-US" sz="2000" dirty="0">
              <a:solidFill>
                <a:schemeClr val="bg1"/>
              </a:solidFill>
            </a:endParaRPr>
          </a:p>
          <a:p>
            <a:pPr algn="just"/>
            <a:r>
              <a:rPr lang="en-US" altLang="zh-CN" sz="2000" dirty="0">
                <a:solidFill>
                  <a:schemeClr val="bg1"/>
                </a:solidFill>
              </a:rPr>
              <a:t>AP</a:t>
            </a:r>
            <a:r>
              <a:rPr lang="zh-CN" altLang="en-US" sz="2000" dirty="0">
                <a:solidFill>
                  <a:schemeClr val="bg1"/>
                </a:solidFill>
              </a:rPr>
              <a:t>的室内覆盖范围一般是</a:t>
            </a:r>
            <a:r>
              <a:rPr lang="en-US" altLang="zh-CN" sz="2000" dirty="0">
                <a:solidFill>
                  <a:schemeClr val="bg1"/>
                </a:solidFill>
              </a:rPr>
              <a:t>30m</a:t>
            </a:r>
            <a:r>
              <a:rPr lang="zh-CN" altLang="en-US" sz="2000" dirty="0">
                <a:solidFill>
                  <a:schemeClr val="bg1"/>
                </a:solidFill>
              </a:rPr>
              <a:t>～</a:t>
            </a:r>
            <a:r>
              <a:rPr lang="en-US" altLang="zh-CN" sz="2000" dirty="0">
                <a:solidFill>
                  <a:schemeClr val="bg1"/>
                </a:solidFill>
              </a:rPr>
              <a:t>100m</a:t>
            </a:r>
            <a:r>
              <a:rPr lang="zh-CN" altLang="en-US" sz="2000" dirty="0">
                <a:solidFill>
                  <a:schemeClr val="bg1"/>
                </a:solidFill>
              </a:rPr>
              <a:t>，目前不少厂商的</a:t>
            </a:r>
            <a:r>
              <a:rPr lang="en-US" altLang="zh-CN" sz="2000" dirty="0">
                <a:solidFill>
                  <a:schemeClr val="bg1"/>
                </a:solidFill>
              </a:rPr>
              <a:t>AP</a:t>
            </a:r>
            <a:r>
              <a:rPr lang="zh-CN" altLang="en-US" sz="2000" dirty="0">
                <a:solidFill>
                  <a:schemeClr val="bg1"/>
                </a:solidFill>
              </a:rPr>
              <a:t>产品可以互联，以增加</a:t>
            </a:r>
            <a:r>
              <a:rPr lang="en-US" altLang="zh-CN" sz="2000" dirty="0">
                <a:solidFill>
                  <a:schemeClr val="bg1"/>
                </a:solidFill>
              </a:rPr>
              <a:t>WLAN</a:t>
            </a:r>
            <a:r>
              <a:rPr lang="zh-CN" altLang="en-US" sz="2000" dirty="0">
                <a:solidFill>
                  <a:schemeClr val="bg1"/>
                </a:solidFill>
              </a:rPr>
              <a:t>覆盖面积。也正因为每个</a:t>
            </a:r>
            <a:r>
              <a:rPr lang="en-US" altLang="zh-CN" sz="2000" dirty="0">
                <a:solidFill>
                  <a:schemeClr val="bg1"/>
                </a:solidFill>
              </a:rPr>
              <a:t>AP</a:t>
            </a:r>
            <a:r>
              <a:rPr lang="zh-CN" altLang="en-US" sz="2000" dirty="0">
                <a:solidFill>
                  <a:schemeClr val="bg1"/>
                </a:solidFill>
              </a:rPr>
              <a:t>的覆盖范围都有一定的限制，正如手机可以在基站之间漫游一样，无线局域网客户端也可以在</a:t>
            </a:r>
            <a:r>
              <a:rPr lang="en-US" altLang="zh-CN" sz="2000" dirty="0">
                <a:solidFill>
                  <a:schemeClr val="bg1"/>
                </a:solidFill>
              </a:rPr>
              <a:t>AP</a:t>
            </a:r>
            <a:r>
              <a:rPr lang="zh-CN" altLang="en-US" sz="2000" dirty="0">
                <a:solidFill>
                  <a:schemeClr val="bg1"/>
                </a:solidFill>
              </a:rPr>
              <a:t>之间漫游</a:t>
            </a:r>
            <a:r>
              <a:rPr lang="zh-CN" altLang="en-US" sz="2000" dirty="0" smtClean="0">
                <a:solidFill>
                  <a:schemeClr val="bg1"/>
                </a:solidFill>
              </a:rPr>
              <a:t>。</a:t>
            </a:r>
            <a:endParaRPr lang="en-US" altLang="zh-CN" sz="2000" dirty="0" smtClean="0">
              <a:solidFill>
                <a:schemeClr val="bg1"/>
              </a:solidFill>
            </a:endParaRPr>
          </a:p>
          <a:p>
            <a:pPr algn="just"/>
            <a:endParaRPr lang="en-US" sz="2000" dirty="0">
              <a:solidFill>
                <a:schemeClr val="bg1"/>
              </a:solidFill>
            </a:endParaRPr>
          </a:p>
          <a:p>
            <a:pPr algn="just"/>
            <a:endParaRPr lang="en-US" sz="2000" dirty="0" smtClean="0">
              <a:solidFill>
                <a:schemeClr val="bg1"/>
              </a:solidFill>
            </a:endParaRPr>
          </a:p>
          <a:p>
            <a:pPr algn="just"/>
            <a:endParaRPr lang="en-US" sz="2000" dirty="0">
              <a:solidFill>
                <a:schemeClr val="bg1"/>
              </a:solidFill>
            </a:endParaRPr>
          </a:p>
          <a:p>
            <a:pPr algn="just"/>
            <a:endParaRPr lang="en-US" sz="2000" dirty="0" smtClean="0">
              <a:solidFill>
                <a:schemeClr val="bg1"/>
              </a:solidFill>
            </a:endParaRPr>
          </a:p>
          <a:p>
            <a:pPr algn="just"/>
            <a:endParaRPr lang="en-US" sz="2000" dirty="0" smtClean="0">
              <a:solidFill>
                <a:schemeClr val="bg1"/>
              </a:solidFill>
            </a:endParaRPr>
          </a:p>
          <a:p>
            <a:pPr algn="just"/>
            <a:r>
              <a:rPr lang="zh-CN" altLang="en-US" sz="2000" dirty="0" smtClean="0">
                <a:solidFill>
                  <a:schemeClr val="bg1"/>
                </a:solidFill>
              </a:rPr>
              <a:t>无线</a:t>
            </a:r>
            <a:r>
              <a:rPr lang="en-US" altLang="zh-CN" sz="2000" dirty="0" smtClean="0">
                <a:solidFill>
                  <a:schemeClr val="bg1"/>
                </a:solidFill>
              </a:rPr>
              <a:t>AP</a:t>
            </a:r>
            <a:r>
              <a:rPr lang="zh-CN" altLang="en-US" sz="2000" dirty="0" smtClean="0">
                <a:solidFill>
                  <a:schemeClr val="bg1"/>
                </a:solidFill>
              </a:rPr>
              <a:t>就是</a:t>
            </a:r>
            <a:r>
              <a:rPr lang="zh-CN" altLang="en-US" sz="2000" dirty="0">
                <a:solidFill>
                  <a:schemeClr val="bg1"/>
                </a:solidFill>
              </a:rPr>
              <a:t>无线网络中的</a:t>
            </a:r>
            <a:r>
              <a:rPr lang="zh-CN" altLang="en-US" sz="2000" dirty="0">
                <a:solidFill>
                  <a:srgbClr val="0CB692"/>
                </a:solidFill>
              </a:rPr>
              <a:t>无线交换机</a:t>
            </a:r>
            <a:r>
              <a:rPr lang="zh-CN" altLang="en-US" sz="2000" dirty="0">
                <a:solidFill>
                  <a:schemeClr val="bg1"/>
                </a:solidFill>
              </a:rPr>
              <a:t>，它是移动终端用户进入有线网络的接入点，主要用于家庭宽带、企业内部网络部署等，无线覆盖距离为几十米至上百米，目前主要技术为</a:t>
            </a:r>
            <a:r>
              <a:rPr lang="en-US" altLang="zh-CN" sz="2000" dirty="0">
                <a:solidFill>
                  <a:schemeClr val="bg1"/>
                </a:solidFill>
              </a:rPr>
              <a:t>802.11X</a:t>
            </a:r>
            <a:r>
              <a:rPr lang="zh-CN" altLang="en-US" sz="2000" dirty="0">
                <a:solidFill>
                  <a:schemeClr val="bg1"/>
                </a:solidFill>
              </a:rPr>
              <a:t>系列。一般的无线</a:t>
            </a:r>
            <a:r>
              <a:rPr lang="en-US" altLang="zh-CN" sz="2000" dirty="0">
                <a:solidFill>
                  <a:schemeClr val="bg1"/>
                </a:solidFill>
              </a:rPr>
              <a:t>AP</a:t>
            </a:r>
            <a:r>
              <a:rPr lang="zh-CN" altLang="en-US" sz="2000" dirty="0">
                <a:solidFill>
                  <a:schemeClr val="bg1"/>
                </a:solidFill>
              </a:rPr>
              <a:t>还带有</a:t>
            </a:r>
            <a:r>
              <a:rPr lang="zh-CN" altLang="en-US" sz="2000" dirty="0">
                <a:solidFill>
                  <a:srgbClr val="0CB692"/>
                </a:solidFill>
              </a:rPr>
              <a:t>接入点客户端模式</a:t>
            </a:r>
            <a:r>
              <a:rPr lang="zh-CN" altLang="en-US" sz="2000" dirty="0">
                <a:solidFill>
                  <a:schemeClr val="bg1"/>
                </a:solidFill>
              </a:rPr>
              <a:t>，也就是说</a:t>
            </a:r>
            <a:r>
              <a:rPr lang="en-US" altLang="zh-CN" sz="2000" dirty="0">
                <a:solidFill>
                  <a:schemeClr val="bg1"/>
                </a:solidFill>
              </a:rPr>
              <a:t>AP</a:t>
            </a:r>
            <a:r>
              <a:rPr lang="zh-CN" altLang="en-US" sz="2000" dirty="0">
                <a:solidFill>
                  <a:schemeClr val="bg1"/>
                </a:solidFill>
              </a:rPr>
              <a:t>之间可以进行无线链接，从而可以扩大无线网络的覆盖范围。 </a:t>
            </a:r>
            <a:endParaRPr lang="en-US" sz="2000" dirty="0">
              <a:solidFill>
                <a:schemeClr val="bg1"/>
              </a:solidFill>
            </a:endParaRPr>
          </a:p>
          <a:p>
            <a:pPr algn="just"/>
            <a:endParaRPr lang="en-US" sz="2000" b="1" dirty="0">
              <a:solidFill>
                <a:schemeClr val="bg1"/>
              </a:solidFill>
              <a:latin typeface="Signika Negative" pitchFamily="2" charset="0"/>
            </a:endParaRPr>
          </a:p>
        </p:txBody>
      </p:sp>
    </p:spTree>
    <p:extLst>
      <p:ext uri="{BB962C8B-B14F-4D97-AF65-F5344CB8AC3E}">
        <p14:creationId xmlns:p14="http://schemas.microsoft.com/office/powerpoint/2010/main" val="1549583448"/>
      </p:ext>
    </p:extLst>
  </p:cSld>
  <p:clrMapOvr>
    <a:masterClrMapping/>
  </p:clrMapOvr>
  <p:transition spd="slow">
    <p:cov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smtClean="0">
                <a:solidFill>
                  <a:schemeClr val="accent2"/>
                </a:solidFill>
              </a:rPr>
              <a:t>一个把我搞晕的问题！！（</a:t>
            </a:r>
            <a:r>
              <a:rPr lang="en-US" altLang="zh-CN" sz="2800" b="1" dirty="0" smtClean="0">
                <a:solidFill>
                  <a:schemeClr val="accent2"/>
                </a:solidFill>
              </a:rPr>
              <a:t>1</a:t>
            </a:r>
            <a:r>
              <a:rPr lang="zh-CN" altLang="en-US" sz="2800" b="1" dirty="0" smtClean="0">
                <a:solidFill>
                  <a:schemeClr val="accent2"/>
                </a:solidFill>
              </a:rPr>
              <a:t>）</a:t>
            </a:r>
            <a:endParaRPr lang="zh-CN" altLang="en-US" sz="2800" b="1" dirty="0">
              <a:solidFill>
                <a:schemeClr val="accent2"/>
              </a:solidFill>
            </a:endParaRPr>
          </a:p>
        </p:txBody>
      </p:sp>
      <p:sp>
        <p:nvSpPr>
          <p:cNvPr id="6" name="文本框 5"/>
          <p:cNvSpPr txBox="1"/>
          <p:nvPr/>
        </p:nvSpPr>
        <p:spPr>
          <a:xfrm>
            <a:off x="3049460" y="960119"/>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smtClean="0">
                <a:solidFill>
                  <a:schemeClr val="bg1"/>
                </a:solidFill>
              </a:rPr>
              <a:t>集线器与交换机的区别</a:t>
            </a:r>
            <a:endParaRPr lang="zh-CN" altLang="en-US" b="1" dirty="0">
              <a:solidFill>
                <a:schemeClr val="bg1"/>
              </a:solidFill>
            </a:endParaRPr>
          </a:p>
        </p:txBody>
      </p:sp>
      <p:sp>
        <p:nvSpPr>
          <p:cNvPr id="8" name="Content Placeholder 2"/>
          <p:cNvSpPr txBox="1">
            <a:spLocks/>
          </p:cNvSpPr>
          <p:nvPr/>
        </p:nvSpPr>
        <p:spPr>
          <a:xfrm>
            <a:off x="180071" y="1975376"/>
            <a:ext cx="5770794" cy="488262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1800" b="1" dirty="0" smtClean="0">
                <a:solidFill>
                  <a:schemeClr val="bg1">
                    <a:lumMod val="50000"/>
                  </a:schemeClr>
                </a:solidFill>
                <a:latin typeface="Source Sans Pro Black" pitchFamily="34" charset="0"/>
              </a:rPr>
              <a:t>1. </a:t>
            </a:r>
            <a:r>
              <a:rPr lang="zh-CN" altLang="en-US" sz="1800" b="1" dirty="0" smtClean="0">
                <a:solidFill>
                  <a:schemeClr val="bg1">
                    <a:lumMod val="50000"/>
                  </a:schemeClr>
                </a:solidFill>
                <a:latin typeface="Source Sans Pro Black" pitchFamily="34" charset="0"/>
              </a:rPr>
              <a:t>从</a:t>
            </a:r>
            <a:r>
              <a:rPr lang="en-US" altLang="zh-CN" sz="1800" b="1" dirty="0">
                <a:solidFill>
                  <a:schemeClr val="bg1">
                    <a:lumMod val="50000"/>
                  </a:schemeClr>
                </a:solidFill>
                <a:latin typeface="Source Sans Pro Black" pitchFamily="34" charset="0"/>
              </a:rPr>
              <a:t>OSI</a:t>
            </a:r>
            <a:r>
              <a:rPr lang="zh-CN" altLang="en-US" sz="1800" b="1" dirty="0">
                <a:solidFill>
                  <a:schemeClr val="bg1">
                    <a:lumMod val="50000"/>
                  </a:schemeClr>
                </a:solidFill>
                <a:latin typeface="Source Sans Pro Black" pitchFamily="34" charset="0"/>
              </a:rPr>
              <a:t>体系结构</a:t>
            </a:r>
            <a:r>
              <a:rPr lang="zh-CN" altLang="en-US" sz="1800" b="1" dirty="0" smtClean="0">
                <a:solidFill>
                  <a:schemeClr val="bg1">
                    <a:lumMod val="50000"/>
                  </a:schemeClr>
                </a:solidFill>
                <a:latin typeface="Source Sans Pro Black" pitchFamily="34" charset="0"/>
              </a:rPr>
              <a:t>来看</a:t>
            </a:r>
            <a:endParaRPr lang="en-US" altLang="zh-CN" sz="1800" b="1" dirty="0" smtClean="0">
              <a:solidFill>
                <a:schemeClr val="bg1">
                  <a:lumMod val="50000"/>
                </a:schemeClr>
              </a:solidFill>
              <a:latin typeface="Source Sans Pro Black" pitchFamily="34" charset="0"/>
            </a:endParaRPr>
          </a:p>
          <a:p>
            <a:pPr marL="0" indent="0">
              <a:buNone/>
            </a:pPr>
            <a:r>
              <a:rPr lang="zh-CN" altLang="en-US" sz="1800" b="1" dirty="0" smtClean="0">
                <a:solidFill>
                  <a:schemeClr val="accent2"/>
                </a:solidFill>
                <a:latin typeface="Source Sans Pro Black" pitchFamily="34" charset="0"/>
              </a:rPr>
              <a:t>集线器</a:t>
            </a:r>
            <a:r>
              <a:rPr lang="zh-CN" altLang="en-US" sz="1800" b="1" dirty="0">
                <a:solidFill>
                  <a:schemeClr val="accent2"/>
                </a:solidFill>
                <a:latin typeface="Source Sans Pro Black" pitchFamily="34" charset="0"/>
              </a:rPr>
              <a:t>属于</a:t>
            </a:r>
            <a:r>
              <a:rPr lang="en-US" altLang="zh-CN" sz="1800" b="1" dirty="0">
                <a:solidFill>
                  <a:schemeClr val="accent2"/>
                </a:solidFill>
                <a:latin typeface="Source Sans Pro Black" pitchFamily="34" charset="0"/>
              </a:rPr>
              <a:t>OSI</a:t>
            </a:r>
            <a:r>
              <a:rPr lang="zh-CN" altLang="en-US" sz="1800" b="1" dirty="0">
                <a:solidFill>
                  <a:schemeClr val="accent2"/>
                </a:solidFill>
                <a:latin typeface="Source Sans Pro Black" pitchFamily="34" charset="0"/>
              </a:rPr>
              <a:t>的第一层</a:t>
            </a:r>
            <a:r>
              <a:rPr lang="zh-CN" altLang="en-US" sz="1800" b="1" dirty="0">
                <a:solidFill>
                  <a:schemeClr val="bg1"/>
                </a:solidFill>
                <a:latin typeface="Source Sans Pro Black" pitchFamily="34" charset="0"/>
              </a:rPr>
              <a:t>物理层</a:t>
            </a:r>
            <a:r>
              <a:rPr lang="zh-CN" altLang="en-US" sz="1800" b="1" dirty="0">
                <a:solidFill>
                  <a:schemeClr val="accent2"/>
                </a:solidFill>
                <a:latin typeface="Source Sans Pro Black" pitchFamily="34" charset="0"/>
              </a:rPr>
              <a:t>设备，而交换机属于</a:t>
            </a:r>
            <a:r>
              <a:rPr lang="en-US" altLang="zh-CN" sz="1800" b="1" dirty="0">
                <a:solidFill>
                  <a:schemeClr val="accent2"/>
                </a:solidFill>
                <a:latin typeface="Source Sans Pro Black" pitchFamily="34" charset="0"/>
              </a:rPr>
              <a:t>OSI</a:t>
            </a:r>
            <a:r>
              <a:rPr lang="zh-CN" altLang="en-US" sz="1800" b="1" dirty="0">
                <a:solidFill>
                  <a:schemeClr val="accent2"/>
                </a:solidFill>
                <a:latin typeface="Source Sans Pro Black" pitchFamily="34" charset="0"/>
              </a:rPr>
              <a:t>的第二层</a:t>
            </a:r>
            <a:r>
              <a:rPr lang="zh-CN" altLang="en-US" sz="1800" b="1" dirty="0">
                <a:solidFill>
                  <a:schemeClr val="bg1"/>
                </a:solidFill>
                <a:latin typeface="Source Sans Pro Black" pitchFamily="34" charset="0"/>
              </a:rPr>
              <a:t>数据链路层</a:t>
            </a:r>
            <a:r>
              <a:rPr lang="zh-CN" altLang="en-US" sz="1800" b="1" dirty="0" smtClean="0">
                <a:solidFill>
                  <a:schemeClr val="accent2"/>
                </a:solidFill>
                <a:latin typeface="Source Sans Pro Black" pitchFamily="34" charset="0"/>
              </a:rPr>
              <a:t>设备。</a:t>
            </a:r>
            <a:endParaRPr lang="en-US" altLang="zh-CN" sz="1800" b="1" dirty="0" smtClean="0">
              <a:solidFill>
                <a:schemeClr val="accent2"/>
              </a:solidFill>
              <a:latin typeface="Source Sans Pro Black" pitchFamily="34" charset="0"/>
            </a:endParaRPr>
          </a:p>
          <a:p>
            <a:pPr marL="0" indent="0">
              <a:buNone/>
            </a:pPr>
            <a:r>
              <a:rPr lang="en-US" altLang="zh-CN" sz="1800" b="1" dirty="0" smtClean="0">
                <a:solidFill>
                  <a:schemeClr val="bg1">
                    <a:lumMod val="50000"/>
                  </a:schemeClr>
                </a:solidFill>
                <a:latin typeface="Source Sans Pro Black" pitchFamily="34" charset="0"/>
              </a:rPr>
              <a:t>2. </a:t>
            </a:r>
            <a:r>
              <a:rPr lang="zh-CN" altLang="en-US" sz="1800" b="1" dirty="0" smtClean="0">
                <a:solidFill>
                  <a:schemeClr val="bg1">
                    <a:lumMod val="50000"/>
                  </a:schemeClr>
                </a:solidFill>
                <a:latin typeface="Source Sans Pro Black" pitchFamily="34" charset="0"/>
              </a:rPr>
              <a:t>从</a:t>
            </a:r>
            <a:r>
              <a:rPr lang="zh-CN" altLang="en-US" sz="1800" b="1" dirty="0">
                <a:solidFill>
                  <a:schemeClr val="bg1">
                    <a:lumMod val="50000"/>
                  </a:schemeClr>
                </a:solidFill>
                <a:latin typeface="Source Sans Pro Black" pitchFamily="34" charset="0"/>
              </a:rPr>
              <a:t>工作方式</a:t>
            </a:r>
            <a:r>
              <a:rPr lang="zh-CN" altLang="en-US" sz="1800" b="1" dirty="0" smtClean="0">
                <a:solidFill>
                  <a:schemeClr val="bg1">
                    <a:lumMod val="50000"/>
                  </a:schemeClr>
                </a:solidFill>
                <a:latin typeface="Source Sans Pro Black" pitchFamily="34" charset="0"/>
              </a:rPr>
              <a:t>来看</a:t>
            </a:r>
            <a:endParaRPr lang="en-US" altLang="zh-CN" sz="1800" b="1" dirty="0" smtClean="0">
              <a:solidFill>
                <a:schemeClr val="bg1">
                  <a:lumMod val="50000"/>
                </a:schemeClr>
              </a:solidFill>
              <a:latin typeface="Source Sans Pro Black" pitchFamily="34" charset="0"/>
            </a:endParaRPr>
          </a:p>
          <a:p>
            <a:pPr marL="0" indent="0">
              <a:buNone/>
            </a:pPr>
            <a:r>
              <a:rPr lang="zh-CN" altLang="en-US" sz="1800" b="1" dirty="0" smtClean="0">
                <a:solidFill>
                  <a:schemeClr val="accent2"/>
                </a:solidFill>
                <a:latin typeface="Source Sans Pro Black" pitchFamily="34" charset="0"/>
              </a:rPr>
              <a:t>集线器</a:t>
            </a:r>
            <a:r>
              <a:rPr lang="zh-CN" altLang="en-US" sz="1800" b="1" dirty="0">
                <a:solidFill>
                  <a:schemeClr val="accent2"/>
                </a:solidFill>
                <a:latin typeface="Source Sans Pro Black" pitchFamily="34" charset="0"/>
              </a:rPr>
              <a:t>采用一种“广播”模式</a:t>
            </a:r>
            <a:r>
              <a:rPr lang="zh-CN" altLang="en-US" sz="1800" b="1" dirty="0" smtClean="0">
                <a:solidFill>
                  <a:schemeClr val="accent2"/>
                </a:solidFill>
                <a:latin typeface="Source Sans Pro Black" pitchFamily="34" charset="0"/>
              </a:rPr>
              <a:t>，很</a:t>
            </a:r>
            <a:r>
              <a:rPr lang="zh-CN" altLang="en-US" sz="1800" b="1" dirty="0">
                <a:solidFill>
                  <a:schemeClr val="accent2"/>
                </a:solidFill>
                <a:latin typeface="Source Sans Pro Black" pitchFamily="34" charset="0"/>
              </a:rPr>
              <a:t>容易产生“广播风暴”，当网络规模较大时性能会受到很大的影响。而当交换机工作的时候，只有发出请求的端口和目的端口之间相互响应而不影响其他端口，因此交换机能够在一定程度上隔离冲突域和有效抑制“广播风暴”的产生</a:t>
            </a:r>
            <a:r>
              <a:rPr lang="zh-CN" altLang="en-US" sz="1800" b="1" dirty="0" smtClean="0">
                <a:solidFill>
                  <a:schemeClr val="accent2"/>
                </a:solidFill>
                <a:latin typeface="Source Sans Pro Black" pitchFamily="34" charset="0"/>
              </a:rPr>
              <a:t>。</a:t>
            </a:r>
            <a:endParaRPr lang="en-US" altLang="zh-CN" sz="1800" b="1" dirty="0" smtClean="0">
              <a:solidFill>
                <a:schemeClr val="accent2"/>
              </a:solidFill>
              <a:latin typeface="Source Sans Pro Black" pitchFamily="34" charset="0"/>
            </a:endParaRPr>
          </a:p>
          <a:p>
            <a:pPr marL="0" indent="0">
              <a:buNone/>
            </a:pPr>
            <a:r>
              <a:rPr lang="en-US" altLang="zh-CN" sz="1800" b="1" dirty="0" smtClean="0">
                <a:solidFill>
                  <a:schemeClr val="bg1">
                    <a:lumMod val="50000"/>
                  </a:schemeClr>
                </a:solidFill>
                <a:latin typeface="Source Sans Pro Black" pitchFamily="34" charset="0"/>
              </a:rPr>
              <a:t>3. </a:t>
            </a:r>
            <a:r>
              <a:rPr lang="zh-CN" altLang="en-US" sz="1800" b="1" dirty="0" smtClean="0">
                <a:solidFill>
                  <a:schemeClr val="bg1">
                    <a:lumMod val="50000"/>
                  </a:schemeClr>
                </a:solidFill>
                <a:latin typeface="Source Sans Pro Black" pitchFamily="34" charset="0"/>
              </a:rPr>
              <a:t>从</a:t>
            </a:r>
            <a:r>
              <a:rPr lang="zh-CN" altLang="en-US" sz="1800" b="1" dirty="0">
                <a:solidFill>
                  <a:schemeClr val="bg1">
                    <a:lumMod val="50000"/>
                  </a:schemeClr>
                </a:solidFill>
                <a:latin typeface="Source Sans Pro Black" pitchFamily="34" charset="0"/>
              </a:rPr>
              <a:t>带宽</a:t>
            </a:r>
            <a:r>
              <a:rPr lang="zh-CN" altLang="en-US" sz="1800" b="1" dirty="0" smtClean="0">
                <a:solidFill>
                  <a:schemeClr val="bg1">
                    <a:lumMod val="50000"/>
                  </a:schemeClr>
                </a:solidFill>
                <a:latin typeface="Source Sans Pro Black" pitchFamily="34" charset="0"/>
              </a:rPr>
              <a:t>来看</a:t>
            </a:r>
            <a:endParaRPr lang="en-US" altLang="zh-CN" sz="1800" b="1" dirty="0" smtClean="0">
              <a:solidFill>
                <a:schemeClr val="bg1">
                  <a:lumMod val="50000"/>
                </a:schemeClr>
              </a:solidFill>
              <a:latin typeface="Source Sans Pro Black" pitchFamily="34" charset="0"/>
            </a:endParaRPr>
          </a:p>
          <a:p>
            <a:pPr marL="0" indent="0">
              <a:buNone/>
            </a:pPr>
            <a:r>
              <a:rPr lang="zh-CN" altLang="en-US" sz="1800" b="1" dirty="0" smtClean="0">
                <a:solidFill>
                  <a:schemeClr val="accent2"/>
                </a:solidFill>
                <a:latin typeface="Source Sans Pro Black" pitchFamily="34" charset="0"/>
              </a:rPr>
              <a:t>集线器所有</a:t>
            </a:r>
            <a:r>
              <a:rPr lang="zh-CN" altLang="en-US" sz="1800" b="1" dirty="0">
                <a:solidFill>
                  <a:schemeClr val="accent2"/>
                </a:solidFill>
                <a:latin typeface="Source Sans Pro Black" pitchFamily="34" charset="0"/>
              </a:rPr>
              <a:t>端口都是共享一条带宽，在同一时刻只能有两个端口传送数据，其他端口只能</a:t>
            </a:r>
            <a:r>
              <a:rPr lang="zh-CN" altLang="en-US" sz="1800" b="1" dirty="0" smtClean="0">
                <a:solidFill>
                  <a:schemeClr val="accent2"/>
                </a:solidFill>
                <a:latin typeface="Source Sans Pro Black" pitchFamily="34" charset="0"/>
              </a:rPr>
              <a:t>等待；而交换机每个</a:t>
            </a:r>
            <a:r>
              <a:rPr lang="zh-CN" altLang="en-US" sz="1800" b="1" dirty="0">
                <a:solidFill>
                  <a:schemeClr val="accent2"/>
                </a:solidFill>
                <a:latin typeface="Source Sans Pro Black" pitchFamily="34" charset="0"/>
              </a:rPr>
              <a:t>端口都有一条独占的带宽，在数据传递过程中，发送端与接受端独立工作，不与其它端口</a:t>
            </a:r>
            <a:r>
              <a:rPr lang="zh-CN" altLang="en-US" sz="1800" b="1" dirty="0" smtClean="0">
                <a:solidFill>
                  <a:schemeClr val="accent2"/>
                </a:solidFill>
                <a:latin typeface="Source Sans Pro Black" pitchFamily="34" charset="0"/>
              </a:rPr>
              <a:t>发生关系。</a:t>
            </a:r>
            <a:endParaRPr lang="en-US" altLang="zh-CN" sz="1800" b="1" dirty="0" smtClean="0">
              <a:solidFill>
                <a:schemeClr val="accent2"/>
              </a:solidFill>
              <a:latin typeface="Source Sans Pro Black" pitchFamily="34" charset="0"/>
            </a:endParaRPr>
          </a:p>
        </p:txBody>
      </p:sp>
      <p:graphicFrame>
        <p:nvGraphicFramePr>
          <p:cNvPr id="9" name="Chart 39"/>
          <p:cNvGraphicFramePr/>
          <p:nvPr>
            <p:extLst>
              <p:ext uri="{D42A27DB-BD31-4B8C-83A1-F6EECF244321}">
                <p14:modId xmlns:p14="http://schemas.microsoft.com/office/powerpoint/2010/main" val="3433573087"/>
              </p:ext>
            </p:extLst>
          </p:nvPr>
        </p:nvGraphicFramePr>
        <p:xfrm>
          <a:off x="6120672" y="1479378"/>
          <a:ext cx="3042597" cy="2359131"/>
        </p:xfrm>
        <a:graphic>
          <a:graphicData uri="http://schemas.openxmlformats.org/drawingml/2006/chart">
            <c:chart xmlns:c="http://schemas.openxmlformats.org/drawingml/2006/chart" xmlns:r="http://schemas.openxmlformats.org/officeDocument/2006/relationships" r:id="rId3"/>
          </a:graphicData>
        </a:graphic>
      </p:graphicFrame>
      <p:sp>
        <p:nvSpPr>
          <p:cNvPr id="10" name="Content Placeholder 2"/>
          <p:cNvSpPr txBox="1">
            <a:spLocks/>
          </p:cNvSpPr>
          <p:nvPr/>
        </p:nvSpPr>
        <p:spPr>
          <a:xfrm>
            <a:off x="7007974" y="2338064"/>
            <a:ext cx="1278784" cy="4765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zh-CN" altLang="en-US" sz="2800" dirty="0" smtClean="0">
                <a:solidFill>
                  <a:schemeClr val="accent2"/>
                </a:solidFill>
                <a:latin typeface="Source Sans Pro Black" pitchFamily="34" charset="0"/>
              </a:rPr>
              <a:t>集线器</a:t>
            </a:r>
            <a:endParaRPr lang="en-US" altLang="zh-CN" sz="2800" dirty="0" smtClean="0">
              <a:solidFill>
                <a:schemeClr val="accent2"/>
              </a:solidFill>
              <a:latin typeface="Source Sans Pro Black" pitchFamily="34" charset="0"/>
            </a:endParaRPr>
          </a:p>
          <a:p>
            <a:pPr marL="0" indent="0" algn="ctr">
              <a:buFont typeface="Arial" pitchFamily="34" charset="0"/>
              <a:buNone/>
            </a:pPr>
            <a:r>
              <a:rPr lang="en-US" sz="2400" dirty="0" smtClean="0">
                <a:solidFill>
                  <a:schemeClr val="bg1">
                    <a:lumMod val="50000"/>
                  </a:schemeClr>
                </a:solidFill>
                <a:latin typeface="Source Sans Pro Black" pitchFamily="34" charset="0"/>
              </a:rPr>
              <a:t>HUB</a:t>
            </a:r>
            <a:endParaRPr lang="en-US" sz="2400" dirty="0">
              <a:solidFill>
                <a:schemeClr val="bg1">
                  <a:lumMod val="50000"/>
                </a:schemeClr>
              </a:solidFill>
              <a:latin typeface="Source Sans Pro Black" pitchFamily="34" charset="0"/>
            </a:endParaRPr>
          </a:p>
        </p:txBody>
      </p:sp>
      <p:graphicFrame>
        <p:nvGraphicFramePr>
          <p:cNvPr id="11" name="Chart 47"/>
          <p:cNvGraphicFramePr/>
          <p:nvPr>
            <p:extLst>
              <p:ext uri="{D42A27DB-BD31-4B8C-83A1-F6EECF244321}">
                <p14:modId xmlns:p14="http://schemas.microsoft.com/office/powerpoint/2010/main" val="376759974"/>
              </p:ext>
            </p:extLst>
          </p:nvPr>
        </p:nvGraphicFramePr>
        <p:xfrm>
          <a:off x="9041605" y="1479378"/>
          <a:ext cx="3042597" cy="2359131"/>
        </p:xfrm>
        <a:graphic>
          <a:graphicData uri="http://schemas.openxmlformats.org/drawingml/2006/chart">
            <c:chart xmlns:c="http://schemas.openxmlformats.org/drawingml/2006/chart" xmlns:r="http://schemas.openxmlformats.org/officeDocument/2006/relationships" r:id="rId4"/>
          </a:graphicData>
        </a:graphic>
      </p:graphicFrame>
      <p:sp>
        <p:nvSpPr>
          <p:cNvPr id="12" name="Content Placeholder 2"/>
          <p:cNvSpPr txBox="1">
            <a:spLocks/>
          </p:cNvSpPr>
          <p:nvPr/>
        </p:nvSpPr>
        <p:spPr>
          <a:xfrm>
            <a:off x="9933966" y="2338064"/>
            <a:ext cx="1278784" cy="4765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zh-CN" altLang="en-US" sz="2800" dirty="0" smtClean="0">
                <a:solidFill>
                  <a:schemeClr val="accent2"/>
                </a:solidFill>
                <a:latin typeface="Source Sans Pro Black" pitchFamily="34" charset="0"/>
              </a:rPr>
              <a:t>交换机</a:t>
            </a:r>
            <a:endParaRPr lang="en-US" altLang="zh-CN" sz="2800" dirty="0" smtClean="0">
              <a:solidFill>
                <a:schemeClr val="accent2"/>
              </a:solidFill>
              <a:latin typeface="Source Sans Pro Black" pitchFamily="34" charset="0"/>
            </a:endParaRPr>
          </a:p>
          <a:p>
            <a:pPr marL="0" indent="0" algn="ctr">
              <a:buNone/>
            </a:pPr>
            <a:r>
              <a:rPr lang="en-US" altLang="zh-CN" sz="2400" dirty="0" smtClean="0"/>
              <a:t>Switch</a:t>
            </a:r>
            <a:endParaRPr lang="en-US" sz="2400" dirty="0">
              <a:solidFill>
                <a:schemeClr val="accent2"/>
              </a:solidFill>
              <a:latin typeface="Source Sans Pro Black" pitchFamily="34" charset="0"/>
            </a:endParaRPr>
          </a:p>
        </p:txBody>
      </p:sp>
      <p:cxnSp>
        <p:nvCxnSpPr>
          <p:cNvPr id="15" name="Straight Connector 53"/>
          <p:cNvCxnSpPr/>
          <p:nvPr/>
        </p:nvCxnSpPr>
        <p:spPr>
          <a:xfrm>
            <a:off x="6168404" y="1499182"/>
            <a:ext cx="0" cy="3977481"/>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54"/>
          <p:cNvCxnSpPr/>
          <p:nvPr/>
        </p:nvCxnSpPr>
        <p:spPr>
          <a:xfrm>
            <a:off x="9090759" y="1499182"/>
            <a:ext cx="0" cy="3977481"/>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56"/>
          <p:cNvCxnSpPr/>
          <p:nvPr/>
        </p:nvCxnSpPr>
        <p:spPr>
          <a:xfrm>
            <a:off x="6754866" y="3995998"/>
            <a:ext cx="1748098" cy="0"/>
          </a:xfrm>
          <a:prstGeom prst="line">
            <a:avLst/>
          </a:prstGeom>
          <a:ln>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26" name="Content Placeholder 2"/>
          <p:cNvSpPr txBox="1">
            <a:spLocks/>
          </p:cNvSpPr>
          <p:nvPr/>
        </p:nvSpPr>
        <p:spPr>
          <a:xfrm>
            <a:off x="6639039" y="4133387"/>
            <a:ext cx="1892885" cy="17500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600" b="1" dirty="0" smtClean="0">
                <a:solidFill>
                  <a:schemeClr val="accent2"/>
                </a:solidFill>
                <a:latin typeface="Source Sans Pro Black" pitchFamily="34" charset="0"/>
              </a:rPr>
              <a:t>作用</a:t>
            </a:r>
            <a:r>
              <a:rPr lang="zh-CN" altLang="en-US" sz="1600" b="1" dirty="0">
                <a:solidFill>
                  <a:schemeClr val="accent2"/>
                </a:solidFill>
                <a:latin typeface="Source Sans Pro Black" pitchFamily="34" charset="0"/>
              </a:rPr>
              <a:t>是</a:t>
            </a:r>
            <a:r>
              <a:rPr lang="zh-CN" altLang="en-US" sz="1600" b="1" dirty="0" smtClean="0">
                <a:solidFill>
                  <a:schemeClr val="accent2"/>
                </a:solidFill>
                <a:latin typeface="Source Sans Pro Black" pitchFamily="34" charset="0"/>
              </a:rPr>
              <a:t>将</a:t>
            </a:r>
            <a:r>
              <a:rPr lang="zh-CN" altLang="en-US" sz="1600" b="1" dirty="0">
                <a:solidFill>
                  <a:schemeClr val="accent2"/>
                </a:solidFill>
                <a:latin typeface="Source Sans Pro Black" pitchFamily="34" charset="0"/>
              </a:rPr>
              <a:t>一些机器连接起来组成一个局域网。只能起到信号放大和传输的作用，不能对信号中的碎片进行</a:t>
            </a:r>
            <a:r>
              <a:rPr lang="zh-CN" altLang="en-US" sz="1600" b="1" dirty="0" smtClean="0">
                <a:solidFill>
                  <a:schemeClr val="accent2"/>
                </a:solidFill>
                <a:latin typeface="Source Sans Pro Black" pitchFamily="34" charset="0"/>
              </a:rPr>
              <a:t>处理</a:t>
            </a:r>
            <a:endParaRPr lang="en-US" sz="1600" b="1" dirty="0">
              <a:solidFill>
                <a:schemeClr val="accent2"/>
              </a:solidFill>
              <a:latin typeface="Source Sans Pro Black" pitchFamily="34" charset="0"/>
            </a:endParaRPr>
          </a:p>
        </p:txBody>
      </p:sp>
      <p:cxnSp>
        <p:nvCxnSpPr>
          <p:cNvPr id="28" name="Straight Connector 60"/>
          <p:cNvCxnSpPr/>
          <p:nvPr/>
        </p:nvCxnSpPr>
        <p:spPr>
          <a:xfrm>
            <a:off x="9699309" y="3995998"/>
            <a:ext cx="1748098" cy="0"/>
          </a:xfrm>
          <a:prstGeom prst="line">
            <a:avLst/>
          </a:prstGeom>
          <a:ln>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29" name="Content Placeholder 2"/>
          <p:cNvSpPr txBox="1">
            <a:spLocks/>
          </p:cNvSpPr>
          <p:nvPr/>
        </p:nvSpPr>
        <p:spPr>
          <a:xfrm>
            <a:off x="9649595" y="5618571"/>
            <a:ext cx="1897151" cy="29098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dirty="0" smtClean="0">
                <a:solidFill>
                  <a:schemeClr val="bg1"/>
                </a:solidFill>
              </a:rPr>
              <a:t>独享带宽</a:t>
            </a:r>
            <a:endParaRPr lang="en-US" altLang="zh-CN" sz="1200" dirty="0" smtClean="0">
              <a:solidFill>
                <a:schemeClr val="bg1"/>
              </a:solidFill>
            </a:endParaRPr>
          </a:p>
          <a:p>
            <a:pPr marL="0" indent="0" algn="ctr">
              <a:buNone/>
            </a:pPr>
            <a:r>
              <a:rPr lang="zh-CN" altLang="en-US" sz="1200" dirty="0" smtClean="0">
                <a:solidFill>
                  <a:schemeClr val="bg1"/>
                </a:solidFill>
              </a:rPr>
              <a:t>半</a:t>
            </a:r>
            <a:r>
              <a:rPr lang="en-US" altLang="zh-CN" sz="1200" dirty="0" smtClean="0">
                <a:solidFill>
                  <a:schemeClr val="bg1"/>
                </a:solidFill>
              </a:rPr>
              <a:t>/</a:t>
            </a:r>
            <a:r>
              <a:rPr lang="zh-CN" altLang="en-US" sz="1200" dirty="0" smtClean="0">
                <a:solidFill>
                  <a:schemeClr val="bg1"/>
                </a:solidFill>
              </a:rPr>
              <a:t>全双工</a:t>
            </a:r>
            <a:endParaRPr lang="en-US" sz="1200" dirty="0">
              <a:solidFill>
                <a:schemeClr val="bg1"/>
              </a:solidFill>
            </a:endParaRPr>
          </a:p>
        </p:txBody>
      </p:sp>
      <p:sp>
        <p:nvSpPr>
          <p:cNvPr id="31" name="Content Placeholder 2"/>
          <p:cNvSpPr txBox="1">
            <a:spLocks/>
          </p:cNvSpPr>
          <p:nvPr/>
        </p:nvSpPr>
        <p:spPr>
          <a:xfrm>
            <a:off x="9649595" y="4133387"/>
            <a:ext cx="1897151" cy="236439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lumMod val="50000"/>
                  </a:schemeClr>
                </a:solidFill>
                <a:latin typeface="Source Sans Pro Black" pitchFamily="34" charset="0"/>
              </a:rPr>
              <a:t>也</a:t>
            </a:r>
            <a:r>
              <a:rPr lang="zh-CN" altLang="en-US" sz="1600" b="1" dirty="0" smtClean="0">
                <a:solidFill>
                  <a:schemeClr val="bg1">
                    <a:lumMod val="50000"/>
                  </a:schemeClr>
                </a:solidFill>
                <a:latin typeface="Source Sans Pro Black" pitchFamily="34" charset="0"/>
              </a:rPr>
              <a:t>叫交换式集线器。除了</a:t>
            </a:r>
            <a:r>
              <a:rPr lang="zh-CN" altLang="en-US" sz="1600" b="1" dirty="0">
                <a:solidFill>
                  <a:schemeClr val="bg1">
                    <a:lumMod val="50000"/>
                  </a:schemeClr>
                </a:solidFill>
                <a:latin typeface="Source Sans Pro Black" pitchFamily="34" charset="0"/>
              </a:rPr>
              <a:t>拥有集线器的所有特性外，还具有自动寻址、交换、处理的功能</a:t>
            </a:r>
            <a:r>
              <a:rPr lang="zh-CN" altLang="en-US" sz="1600" b="1" dirty="0" smtClean="0">
                <a:solidFill>
                  <a:schemeClr val="bg1">
                    <a:lumMod val="50000"/>
                  </a:schemeClr>
                </a:solidFill>
                <a:latin typeface="Source Sans Pro Black" pitchFamily="34" charset="0"/>
              </a:rPr>
              <a:t>。</a:t>
            </a:r>
            <a:endParaRPr lang="en-US" sz="1600" b="1" dirty="0">
              <a:solidFill>
                <a:schemeClr val="bg1">
                  <a:lumMod val="50000"/>
                </a:schemeClr>
              </a:solidFill>
              <a:latin typeface="Source Sans Pro Black" pitchFamily="34" charset="0"/>
            </a:endParaRPr>
          </a:p>
        </p:txBody>
      </p:sp>
      <p:sp>
        <p:nvSpPr>
          <p:cNvPr id="38" name="Content Placeholder 2"/>
          <p:cNvSpPr txBox="1">
            <a:spLocks/>
          </p:cNvSpPr>
          <p:nvPr/>
        </p:nvSpPr>
        <p:spPr>
          <a:xfrm>
            <a:off x="6680339" y="5745715"/>
            <a:ext cx="1897151" cy="29098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dirty="0" smtClean="0">
                <a:solidFill>
                  <a:schemeClr val="bg1"/>
                </a:solidFill>
              </a:rPr>
              <a:t>共享带宽</a:t>
            </a:r>
            <a:endParaRPr lang="en-US" altLang="zh-CN" sz="1200" dirty="0">
              <a:solidFill>
                <a:schemeClr val="bg1"/>
              </a:solidFill>
            </a:endParaRPr>
          </a:p>
          <a:p>
            <a:pPr marL="0" indent="0" algn="ctr">
              <a:buNone/>
            </a:pPr>
            <a:r>
              <a:rPr lang="zh-CN" altLang="en-US" sz="1200" dirty="0" smtClean="0">
                <a:solidFill>
                  <a:schemeClr val="bg1"/>
                </a:solidFill>
              </a:rPr>
              <a:t>半双工</a:t>
            </a:r>
            <a:endParaRPr lang="en-US" sz="1200" dirty="0">
              <a:solidFill>
                <a:schemeClr val="bg1"/>
              </a:solidFill>
            </a:endParaRPr>
          </a:p>
        </p:txBody>
      </p:sp>
    </p:spTree>
    <p:extLst>
      <p:ext uri="{BB962C8B-B14F-4D97-AF65-F5344CB8AC3E}">
        <p14:creationId xmlns:p14="http://schemas.microsoft.com/office/powerpoint/2010/main" val="347244272"/>
      </p:ext>
    </p:extLst>
  </p:cSld>
  <p:clrMapOvr>
    <a:masterClrMapping/>
  </p:clrMapOvr>
  <p:transition spd="slow">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smtClean="0">
                <a:solidFill>
                  <a:schemeClr val="accent2"/>
                </a:solidFill>
              </a:rPr>
              <a:t>一个把我搞晕的问题！！（</a:t>
            </a:r>
            <a:r>
              <a:rPr lang="en-US" altLang="zh-CN" sz="2800" b="1" dirty="0" smtClean="0">
                <a:solidFill>
                  <a:schemeClr val="accent2"/>
                </a:solidFill>
              </a:rPr>
              <a:t>2</a:t>
            </a:r>
            <a:r>
              <a:rPr lang="zh-CN" altLang="en-US" sz="2800" b="1" dirty="0" smtClean="0">
                <a:solidFill>
                  <a:schemeClr val="accent2"/>
                </a:solidFill>
              </a:rPr>
              <a:t>）</a:t>
            </a:r>
            <a:endParaRPr lang="zh-CN" altLang="en-US" sz="2800" b="1" dirty="0">
              <a:solidFill>
                <a:schemeClr val="accent2"/>
              </a:solidFill>
            </a:endParaRPr>
          </a:p>
        </p:txBody>
      </p:sp>
      <p:sp>
        <p:nvSpPr>
          <p:cNvPr id="6" name="文本框 5"/>
          <p:cNvSpPr txBox="1"/>
          <p:nvPr/>
        </p:nvSpPr>
        <p:spPr>
          <a:xfrm>
            <a:off x="3049460" y="960119"/>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smtClean="0">
                <a:solidFill>
                  <a:schemeClr val="bg1"/>
                </a:solidFill>
              </a:rPr>
              <a:t>交换机和路由器的区别</a:t>
            </a:r>
            <a:endParaRPr lang="zh-CN" altLang="en-US" b="1" dirty="0">
              <a:solidFill>
                <a:schemeClr val="bg1"/>
              </a:solidFill>
            </a:endParaRPr>
          </a:p>
        </p:txBody>
      </p:sp>
      <p:sp>
        <p:nvSpPr>
          <p:cNvPr id="8" name="Content Placeholder 2"/>
          <p:cNvSpPr txBox="1">
            <a:spLocks/>
          </p:cNvSpPr>
          <p:nvPr/>
        </p:nvSpPr>
        <p:spPr>
          <a:xfrm>
            <a:off x="180070" y="1975376"/>
            <a:ext cx="5802307" cy="471636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800" b="1" dirty="0" smtClean="0">
                <a:solidFill>
                  <a:schemeClr val="accent2"/>
                </a:solidFill>
                <a:latin typeface="Source Sans Pro Black" pitchFamily="34" charset="0"/>
              </a:rPr>
              <a:t>交换机和路由器有</a:t>
            </a:r>
            <a:r>
              <a:rPr lang="zh-CN" altLang="en-US" sz="1800" b="1" dirty="0">
                <a:solidFill>
                  <a:schemeClr val="accent2"/>
                </a:solidFill>
                <a:latin typeface="Source Sans Pro Black" pitchFamily="34" charset="0"/>
              </a:rPr>
              <a:t>明显</a:t>
            </a:r>
            <a:r>
              <a:rPr lang="zh-CN" altLang="en-US" sz="1800" b="1" dirty="0" smtClean="0">
                <a:solidFill>
                  <a:schemeClr val="accent2"/>
                </a:solidFill>
                <a:latin typeface="Source Sans Pro Black" pitchFamily="34" charset="0"/>
              </a:rPr>
              <a:t>区别：</a:t>
            </a:r>
            <a:endParaRPr lang="en-US" altLang="zh-CN" sz="1800" b="1" dirty="0" smtClean="0">
              <a:solidFill>
                <a:schemeClr val="accent2"/>
              </a:solidFill>
              <a:latin typeface="Source Sans Pro Black" pitchFamily="34" charset="0"/>
            </a:endParaRPr>
          </a:p>
          <a:p>
            <a:pPr marL="0" indent="0">
              <a:buNone/>
            </a:pPr>
            <a:r>
              <a:rPr lang="en-US" altLang="zh-CN" sz="1800" b="1" dirty="0" smtClean="0">
                <a:solidFill>
                  <a:srgbClr val="2BB8AA"/>
                </a:solidFill>
                <a:latin typeface="Source Sans Pro Black" pitchFamily="34" charset="0"/>
              </a:rPr>
              <a:t>1.</a:t>
            </a:r>
            <a:r>
              <a:rPr lang="zh-CN" altLang="en-US" sz="1800" b="1" dirty="0" smtClean="0">
                <a:solidFill>
                  <a:srgbClr val="2BB8AA"/>
                </a:solidFill>
                <a:latin typeface="Source Sans Pro Black" pitchFamily="34" charset="0"/>
              </a:rPr>
              <a:t>工作层次不同</a:t>
            </a:r>
            <a:endParaRPr lang="en-US" altLang="zh-CN" sz="1800" b="1" dirty="0" smtClean="0">
              <a:solidFill>
                <a:srgbClr val="2BB8AA"/>
              </a:solidFill>
              <a:latin typeface="Source Sans Pro Black" pitchFamily="34" charset="0"/>
            </a:endParaRPr>
          </a:p>
          <a:p>
            <a:pPr marL="0" indent="0">
              <a:buNone/>
            </a:pPr>
            <a:r>
              <a:rPr lang="zh-CN" altLang="en-US" sz="1800" b="1" dirty="0">
                <a:solidFill>
                  <a:schemeClr val="bg1">
                    <a:lumMod val="50000"/>
                  </a:schemeClr>
                </a:solidFill>
                <a:latin typeface="Source Sans Pro Black" pitchFamily="34" charset="0"/>
              </a:rPr>
              <a:t>交换发生</a:t>
            </a:r>
            <a:r>
              <a:rPr lang="zh-CN" altLang="en-US" sz="1800" b="1" dirty="0" smtClean="0">
                <a:solidFill>
                  <a:schemeClr val="bg1">
                    <a:lumMod val="50000"/>
                  </a:schemeClr>
                </a:solidFill>
                <a:latin typeface="Source Sans Pro Black" pitchFamily="34" charset="0"/>
              </a:rPr>
              <a:t>在</a:t>
            </a:r>
            <a:r>
              <a:rPr lang="zh-CN" altLang="en-US" sz="1800" b="1" dirty="0" smtClean="0">
                <a:solidFill>
                  <a:schemeClr val="bg1"/>
                </a:solidFill>
                <a:latin typeface="Source Sans Pro Black" pitchFamily="34" charset="0"/>
              </a:rPr>
              <a:t>数据链路层</a:t>
            </a:r>
            <a:r>
              <a:rPr lang="zh-CN" altLang="en-US" sz="1800" b="1" dirty="0" smtClean="0">
                <a:solidFill>
                  <a:schemeClr val="bg1">
                    <a:lumMod val="50000"/>
                  </a:schemeClr>
                </a:solidFill>
                <a:latin typeface="Source Sans Pro Black" pitchFamily="34" charset="0"/>
              </a:rPr>
              <a:t>，</a:t>
            </a:r>
            <a:r>
              <a:rPr lang="zh-CN" altLang="en-US" sz="1800" b="1" dirty="0">
                <a:solidFill>
                  <a:schemeClr val="bg1">
                    <a:lumMod val="50000"/>
                  </a:schemeClr>
                </a:solidFill>
                <a:latin typeface="Source Sans Pro Black" pitchFamily="34" charset="0"/>
              </a:rPr>
              <a:t>而路由发生在</a:t>
            </a:r>
            <a:r>
              <a:rPr lang="zh-CN" altLang="en-US" sz="1800" b="1" dirty="0">
                <a:solidFill>
                  <a:schemeClr val="bg1"/>
                </a:solidFill>
                <a:latin typeface="Source Sans Pro Black" pitchFamily="34" charset="0"/>
              </a:rPr>
              <a:t>网络层</a:t>
            </a:r>
            <a:r>
              <a:rPr lang="zh-CN" altLang="en-US" sz="1800" b="1" dirty="0">
                <a:solidFill>
                  <a:schemeClr val="bg1">
                    <a:lumMod val="50000"/>
                  </a:schemeClr>
                </a:solidFill>
                <a:latin typeface="Source Sans Pro Black" pitchFamily="34" charset="0"/>
              </a:rPr>
              <a:t>，可以得到更多的协议信息</a:t>
            </a:r>
            <a:r>
              <a:rPr lang="zh-CN" altLang="en-US" sz="1800" b="1" dirty="0" smtClean="0">
                <a:solidFill>
                  <a:schemeClr val="bg1">
                    <a:lumMod val="50000"/>
                  </a:schemeClr>
                </a:solidFill>
                <a:latin typeface="Source Sans Pro Black" pitchFamily="34" charset="0"/>
              </a:rPr>
              <a:t>，做出</a:t>
            </a:r>
            <a:r>
              <a:rPr lang="zh-CN" altLang="en-US" sz="1800" b="1" dirty="0">
                <a:solidFill>
                  <a:schemeClr val="bg1">
                    <a:lumMod val="50000"/>
                  </a:schemeClr>
                </a:solidFill>
                <a:latin typeface="Source Sans Pro Black" pitchFamily="34" charset="0"/>
              </a:rPr>
              <a:t>更加智能的转发决策</a:t>
            </a:r>
            <a:r>
              <a:rPr lang="zh-CN" altLang="en-US" sz="1800" b="1" dirty="0" smtClean="0">
                <a:solidFill>
                  <a:schemeClr val="bg1">
                    <a:lumMod val="50000"/>
                  </a:schemeClr>
                </a:solidFill>
                <a:latin typeface="Source Sans Pro Black" pitchFamily="34" charset="0"/>
              </a:rPr>
              <a:t>。</a:t>
            </a:r>
            <a:endParaRPr lang="en-US" altLang="zh-CN" sz="1800" b="1" dirty="0" smtClean="0">
              <a:solidFill>
                <a:schemeClr val="bg1">
                  <a:lumMod val="50000"/>
                </a:schemeClr>
              </a:solidFill>
              <a:latin typeface="Source Sans Pro Black" pitchFamily="34" charset="0"/>
            </a:endParaRPr>
          </a:p>
          <a:p>
            <a:pPr marL="0" indent="0">
              <a:buNone/>
            </a:pPr>
            <a:r>
              <a:rPr lang="en-US" altLang="zh-CN" sz="1800" b="1" dirty="0" smtClean="0">
                <a:solidFill>
                  <a:srgbClr val="2BB8AA"/>
                </a:solidFill>
                <a:latin typeface="Source Sans Pro Black" pitchFamily="34" charset="0"/>
              </a:rPr>
              <a:t>2.</a:t>
            </a:r>
            <a:r>
              <a:rPr lang="zh-CN" altLang="en-US" sz="1800" b="1" dirty="0" smtClean="0">
                <a:solidFill>
                  <a:srgbClr val="2BB8AA"/>
                </a:solidFill>
                <a:latin typeface="Source Sans Pro Black" pitchFamily="34" charset="0"/>
              </a:rPr>
              <a:t>数据转发所依据的对象不同</a:t>
            </a:r>
            <a:endParaRPr lang="en-US" altLang="zh-CN" sz="1800" b="1" dirty="0" smtClean="0">
              <a:solidFill>
                <a:srgbClr val="2BB8AA"/>
              </a:solidFill>
              <a:latin typeface="Source Sans Pro Black" pitchFamily="34" charset="0"/>
            </a:endParaRPr>
          </a:p>
          <a:p>
            <a:pPr marL="0" indent="0">
              <a:buNone/>
            </a:pPr>
            <a:r>
              <a:rPr lang="zh-CN" altLang="en-US" sz="1800" b="1" dirty="0" smtClean="0">
                <a:solidFill>
                  <a:schemeClr val="bg1">
                    <a:lumMod val="50000"/>
                  </a:schemeClr>
                </a:solidFill>
                <a:latin typeface="Source Sans Pro Black" pitchFamily="34" charset="0"/>
              </a:rPr>
              <a:t>交换机</a:t>
            </a:r>
            <a:r>
              <a:rPr lang="en-US" altLang="zh-CN" sz="1800" b="1" dirty="0" smtClean="0">
                <a:solidFill>
                  <a:schemeClr val="bg1">
                    <a:lumMod val="50000"/>
                  </a:schemeClr>
                </a:solidFill>
                <a:latin typeface="Source Sans Pro Black" pitchFamily="34" charset="0"/>
              </a:rPr>
              <a:t>-</a:t>
            </a:r>
            <a:r>
              <a:rPr lang="zh-CN" altLang="en-US" sz="1800" b="1" dirty="0" smtClean="0">
                <a:solidFill>
                  <a:schemeClr val="bg1">
                    <a:lumMod val="50000"/>
                  </a:schemeClr>
                </a:solidFill>
                <a:latin typeface="Source Sans Pro Black" pitchFamily="34" charset="0"/>
              </a:rPr>
              <a:t>物理地址</a:t>
            </a:r>
            <a:r>
              <a:rPr lang="en-US" altLang="zh-CN" sz="1800" b="1" dirty="0" smtClean="0">
                <a:solidFill>
                  <a:schemeClr val="bg1">
                    <a:lumMod val="50000"/>
                  </a:schemeClr>
                </a:solidFill>
                <a:latin typeface="Source Sans Pro Black" pitchFamily="34" charset="0"/>
              </a:rPr>
              <a:t>/MAC</a:t>
            </a:r>
            <a:r>
              <a:rPr lang="zh-CN" altLang="en-US" sz="1800" b="1" dirty="0" smtClean="0">
                <a:solidFill>
                  <a:schemeClr val="bg1">
                    <a:lumMod val="50000"/>
                  </a:schemeClr>
                </a:solidFill>
                <a:latin typeface="Source Sans Pro Black" pitchFamily="34" charset="0"/>
              </a:rPr>
              <a:t>地址（一般不可变）</a:t>
            </a:r>
            <a:endParaRPr lang="en-US" altLang="zh-CN" sz="1800" b="1" dirty="0" smtClean="0">
              <a:solidFill>
                <a:schemeClr val="bg1">
                  <a:lumMod val="50000"/>
                </a:schemeClr>
              </a:solidFill>
              <a:latin typeface="Source Sans Pro Black" pitchFamily="34" charset="0"/>
            </a:endParaRPr>
          </a:p>
          <a:p>
            <a:pPr marL="0" indent="0">
              <a:buNone/>
            </a:pPr>
            <a:r>
              <a:rPr lang="zh-CN" altLang="en-US" sz="1800" b="1" dirty="0" smtClean="0">
                <a:solidFill>
                  <a:schemeClr val="bg1">
                    <a:lumMod val="50000"/>
                  </a:schemeClr>
                </a:solidFill>
                <a:latin typeface="Source Sans Pro Black" pitchFamily="34" charset="0"/>
              </a:rPr>
              <a:t>路由器</a:t>
            </a:r>
            <a:r>
              <a:rPr lang="en-US" altLang="zh-CN" sz="1800" b="1" dirty="0" smtClean="0">
                <a:solidFill>
                  <a:schemeClr val="bg1">
                    <a:lumMod val="50000"/>
                  </a:schemeClr>
                </a:solidFill>
                <a:latin typeface="Source Sans Pro Black" pitchFamily="34" charset="0"/>
              </a:rPr>
              <a:t>-IP</a:t>
            </a:r>
            <a:r>
              <a:rPr lang="zh-CN" altLang="en-US" sz="1800" b="1" dirty="0">
                <a:solidFill>
                  <a:schemeClr val="bg1">
                    <a:lumMod val="50000"/>
                  </a:schemeClr>
                </a:solidFill>
                <a:latin typeface="Source Sans Pro Black" pitchFamily="34" charset="0"/>
              </a:rPr>
              <a:t>地址</a:t>
            </a:r>
            <a:r>
              <a:rPr lang="zh-CN" altLang="en-US" sz="1800" b="1" dirty="0" smtClean="0">
                <a:solidFill>
                  <a:schemeClr val="bg1">
                    <a:lumMod val="50000"/>
                  </a:schemeClr>
                </a:solidFill>
                <a:latin typeface="Source Sans Pro Black" pitchFamily="34" charset="0"/>
              </a:rPr>
              <a:t>（由</a:t>
            </a:r>
            <a:r>
              <a:rPr lang="zh-CN" altLang="en-US" sz="1800" b="1" dirty="0">
                <a:solidFill>
                  <a:schemeClr val="bg1">
                    <a:lumMod val="50000"/>
                  </a:schemeClr>
                </a:solidFill>
                <a:latin typeface="Source Sans Pro Black" pitchFamily="34" charset="0"/>
              </a:rPr>
              <a:t>网络管理员或系统自动分配）</a:t>
            </a:r>
            <a:endParaRPr lang="en-US" altLang="zh-CN" sz="1800" b="1" dirty="0" smtClean="0">
              <a:solidFill>
                <a:schemeClr val="bg1">
                  <a:lumMod val="50000"/>
                </a:schemeClr>
              </a:solidFill>
              <a:latin typeface="Source Sans Pro Black" pitchFamily="34" charset="0"/>
            </a:endParaRPr>
          </a:p>
          <a:p>
            <a:pPr marL="0" indent="0">
              <a:buNone/>
            </a:pPr>
            <a:r>
              <a:rPr lang="en-US" altLang="zh-CN" sz="1800" b="1" dirty="0" smtClean="0">
                <a:solidFill>
                  <a:srgbClr val="2BB8AA"/>
                </a:solidFill>
                <a:latin typeface="Source Sans Pro Black" pitchFamily="34" charset="0"/>
              </a:rPr>
              <a:t>3.</a:t>
            </a:r>
            <a:r>
              <a:rPr lang="zh-CN" altLang="en-US" sz="1800" b="1" dirty="0">
                <a:solidFill>
                  <a:srgbClr val="2BB8AA"/>
                </a:solidFill>
                <a:latin typeface="Source Sans Pro Black" pitchFamily="34" charset="0"/>
              </a:rPr>
              <a:t>路由器可以分割广播</a:t>
            </a:r>
            <a:r>
              <a:rPr lang="zh-CN" altLang="en-US" sz="1800" b="1" dirty="0" smtClean="0">
                <a:solidFill>
                  <a:srgbClr val="2BB8AA"/>
                </a:solidFill>
                <a:latin typeface="Source Sans Pro Black" pitchFamily="34" charset="0"/>
              </a:rPr>
              <a:t>域</a:t>
            </a:r>
            <a:endParaRPr lang="en-US" altLang="zh-CN" sz="1800" b="1" dirty="0" smtClean="0">
              <a:solidFill>
                <a:srgbClr val="2BB8AA"/>
              </a:solidFill>
              <a:latin typeface="Source Sans Pro Black" pitchFamily="34" charset="0"/>
            </a:endParaRPr>
          </a:p>
          <a:p>
            <a:pPr marL="0" indent="0">
              <a:buNone/>
            </a:pPr>
            <a:r>
              <a:rPr lang="zh-CN" altLang="en-US" sz="1800" b="1" dirty="0">
                <a:solidFill>
                  <a:schemeClr val="bg1">
                    <a:lumMod val="50000"/>
                  </a:schemeClr>
                </a:solidFill>
                <a:latin typeface="Source Sans Pro Black" pitchFamily="34" charset="0"/>
              </a:rPr>
              <a:t>第三层以上交换机具有</a:t>
            </a:r>
            <a:r>
              <a:rPr lang="en-US" altLang="zh-CN" sz="1800" b="1" dirty="0">
                <a:solidFill>
                  <a:schemeClr val="bg1">
                    <a:lumMod val="50000"/>
                  </a:schemeClr>
                </a:solidFill>
                <a:latin typeface="Source Sans Pro Black" pitchFamily="34" charset="0"/>
              </a:rPr>
              <a:t>VLAN</a:t>
            </a:r>
            <a:r>
              <a:rPr lang="zh-CN" altLang="en-US" sz="1800" b="1" dirty="0">
                <a:solidFill>
                  <a:schemeClr val="bg1">
                    <a:lumMod val="50000"/>
                  </a:schemeClr>
                </a:solidFill>
                <a:latin typeface="Source Sans Pro Black" pitchFamily="34" charset="0"/>
              </a:rPr>
              <a:t>功能，也可以分割广播域，但是各子广播域之间是不能通信交流的，它们之间的交流仍然需要路由器。</a:t>
            </a:r>
            <a:endParaRPr lang="en-US" altLang="zh-CN" sz="1800" b="1" dirty="0" smtClean="0">
              <a:solidFill>
                <a:schemeClr val="bg1">
                  <a:lumMod val="50000"/>
                </a:schemeClr>
              </a:solidFill>
              <a:latin typeface="Source Sans Pro Black" pitchFamily="34" charset="0"/>
            </a:endParaRPr>
          </a:p>
          <a:p>
            <a:pPr marL="0" indent="0">
              <a:buNone/>
            </a:pPr>
            <a:r>
              <a:rPr lang="en-US" altLang="zh-CN" sz="1800" b="1" dirty="0" smtClean="0">
                <a:solidFill>
                  <a:srgbClr val="2BB8AA"/>
                </a:solidFill>
                <a:latin typeface="Source Sans Pro Black" pitchFamily="34" charset="0"/>
              </a:rPr>
              <a:t>4.</a:t>
            </a:r>
            <a:r>
              <a:rPr lang="zh-CN" altLang="en-US" sz="1800" b="1" dirty="0">
                <a:solidFill>
                  <a:srgbClr val="2BB8AA"/>
                </a:solidFill>
                <a:latin typeface="Source Sans Pro Black" pitchFamily="34" charset="0"/>
              </a:rPr>
              <a:t>路由器提供了防火墙的</a:t>
            </a:r>
            <a:r>
              <a:rPr lang="zh-CN" altLang="en-US" sz="1800" b="1" dirty="0" smtClean="0">
                <a:solidFill>
                  <a:srgbClr val="2BB8AA"/>
                </a:solidFill>
                <a:latin typeface="Source Sans Pro Black" pitchFamily="34" charset="0"/>
              </a:rPr>
              <a:t>服务</a:t>
            </a:r>
            <a:endParaRPr lang="en-US" altLang="zh-CN" sz="1800" b="1" dirty="0" smtClean="0">
              <a:solidFill>
                <a:srgbClr val="2BB8AA"/>
              </a:solidFill>
              <a:latin typeface="Source Sans Pro Black" pitchFamily="34" charset="0"/>
            </a:endParaRPr>
          </a:p>
          <a:p>
            <a:pPr marL="0" indent="0">
              <a:buNone/>
            </a:pPr>
            <a:r>
              <a:rPr lang="zh-CN" altLang="en-US" sz="1800" b="1" dirty="0">
                <a:solidFill>
                  <a:schemeClr val="bg1">
                    <a:lumMod val="50000"/>
                  </a:schemeClr>
                </a:solidFill>
                <a:latin typeface="Source Sans Pro Black" pitchFamily="34" charset="0"/>
              </a:rPr>
              <a:t>路由器仅仅转发特定地址的数据包，不传送不支持路由协议的数据包传送和未知目标网络数据包的传送，从而可以防止广播风暴。</a:t>
            </a:r>
            <a:endParaRPr lang="en-US" altLang="zh-CN" sz="1800" b="1" dirty="0" smtClean="0">
              <a:solidFill>
                <a:schemeClr val="bg1">
                  <a:lumMod val="50000"/>
                </a:schemeClr>
              </a:solidFill>
              <a:latin typeface="Source Sans Pro Black" pitchFamily="34" charset="0"/>
            </a:endParaRPr>
          </a:p>
          <a:p>
            <a:pPr marL="0" indent="0">
              <a:buNone/>
            </a:pPr>
            <a:endParaRPr lang="en-US" altLang="zh-CN" sz="1800" b="1" dirty="0" smtClean="0">
              <a:solidFill>
                <a:srgbClr val="2BB8AA"/>
              </a:solidFill>
              <a:latin typeface="Source Sans Pro Black" pitchFamily="34" charset="0"/>
            </a:endParaRPr>
          </a:p>
        </p:txBody>
      </p:sp>
      <p:graphicFrame>
        <p:nvGraphicFramePr>
          <p:cNvPr id="11" name="Chart 47"/>
          <p:cNvGraphicFramePr/>
          <p:nvPr>
            <p:extLst/>
          </p:nvPr>
        </p:nvGraphicFramePr>
        <p:xfrm>
          <a:off x="6035169" y="1911917"/>
          <a:ext cx="3042597" cy="2359131"/>
        </p:xfrm>
        <a:graphic>
          <a:graphicData uri="http://schemas.openxmlformats.org/drawingml/2006/chart">
            <c:chart xmlns:c="http://schemas.openxmlformats.org/drawingml/2006/chart" xmlns:r="http://schemas.openxmlformats.org/officeDocument/2006/relationships" r:id="rId3"/>
          </a:graphicData>
        </a:graphic>
      </p:graphicFrame>
      <p:sp>
        <p:nvSpPr>
          <p:cNvPr id="12" name="Content Placeholder 2"/>
          <p:cNvSpPr txBox="1">
            <a:spLocks/>
          </p:cNvSpPr>
          <p:nvPr/>
        </p:nvSpPr>
        <p:spPr>
          <a:xfrm>
            <a:off x="6927530" y="2770603"/>
            <a:ext cx="1278784" cy="4765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zh-CN" altLang="en-US" sz="2800" dirty="0" smtClean="0">
                <a:solidFill>
                  <a:schemeClr val="accent2"/>
                </a:solidFill>
                <a:latin typeface="Source Sans Pro Black" pitchFamily="34" charset="0"/>
              </a:rPr>
              <a:t>交换机</a:t>
            </a:r>
            <a:endParaRPr lang="en-US" altLang="zh-CN" sz="2800" dirty="0" smtClean="0">
              <a:solidFill>
                <a:schemeClr val="accent2"/>
              </a:solidFill>
              <a:latin typeface="Source Sans Pro Black" pitchFamily="34" charset="0"/>
            </a:endParaRPr>
          </a:p>
          <a:p>
            <a:pPr marL="0" indent="0" algn="ctr">
              <a:buNone/>
            </a:pPr>
            <a:r>
              <a:rPr lang="en-US" altLang="zh-CN" sz="2400" dirty="0" smtClean="0"/>
              <a:t>Switch</a:t>
            </a:r>
            <a:endParaRPr lang="en-US" sz="2000" dirty="0">
              <a:solidFill>
                <a:schemeClr val="accent2"/>
              </a:solidFill>
              <a:latin typeface="Source Sans Pro Black" pitchFamily="34" charset="0"/>
            </a:endParaRPr>
          </a:p>
        </p:txBody>
      </p:sp>
      <p:graphicFrame>
        <p:nvGraphicFramePr>
          <p:cNvPr id="13" name="Chart 51"/>
          <p:cNvGraphicFramePr/>
          <p:nvPr>
            <p:extLst/>
          </p:nvPr>
        </p:nvGraphicFramePr>
        <p:xfrm>
          <a:off x="8956101" y="1911917"/>
          <a:ext cx="3042597" cy="2359131"/>
        </p:xfrm>
        <a:graphic>
          <a:graphicData uri="http://schemas.openxmlformats.org/drawingml/2006/chart">
            <c:chart xmlns:c="http://schemas.openxmlformats.org/drawingml/2006/chart" xmlns:r="http://schemas.openxmlformats.org/officeDocument/2006/relationships" r:id="rId4"/>
          </a:graphicData>
        </a:graphic>
      </p:graphicFrame>
      <p:sp>
        <p:nvSpPr>
          <p:cNvPr id="14" name="Content Placeholder 2"/>
          <p:cNvSpPr txBox="1">
            <a:spLocks/>
          </p:cNvSpPr>
          <p:nvPr/>
        </p:nvSpPr>
        <p:spPr>
          <a:xfrm>
            <a:off x="9848461" y="2770603"/>
            <a:ext cx="1278784" cy="4765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zh-CN" altLang="en-US" sz="2800" dirty="0" smtClean="0">
                <a:solidFill>
                  <a:schemeClr val="accent2"/>
                </a:solidFill>
                <a:latin typeface="Source Sans Pro Black" pitchFamily="34" charset="0"/>
              </a:rPr>
              <a:t>路由器</a:t>
            </a:r>
            <a:endParaRPr lang="en-US" altLang="zh-CN" sz="2800" dirty="0" smtClean="0">
              <a:solidFill>
                <a:schemeClr val="accent2"/>
              </a:solidFill>
              <a:latin typeface="Source Sans Pro Black" pitchFamily="34" charset="0"/>
            </a:endParaRPr>
          </a:p>
          <a:p>
            <a:pPr marL="0" indent="0" algn="ctr">
              <a:buNone/>
            </a:pPr>
            <a:r>
              <a:rPr lang="en-US" altLang="zh-CN" sz="2400" dirty="0" smtClean="0"/>
              <a:t>Router</a:t>
            </a:r>
            <a:endParaRPr lang="en-US" altLang="zh-CN" sz="2400" dirty="0">
              <a:solidFill>
                <a:schemeClr val="accent2"/>
              </a:solidFill>
              <a:latin typeface="Source Sans Pro Black" pitchFamily="34" charset="0"/>
            </a:endParaRPr>
          </a:p>
        </p:txBody>
      </p:sp>
      <p:cxnSp>
        <p:nvCxnSpPr>
          <p:cNvPr id="16" name="Straight Connector 54"/>
          <p:cNvCxnSpPr/>
          <p:nvPr/>
        </p:nvCxnSpPr>
        <p:spPr>
          <a:xfrm>
            <a:off x="6084323" y="1931721"/>
            <a:ext cx="0" cy="3977481"/>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55"/>
          <p:cNvCxnSpPr/>
          <p:nvPr/>
        </p:nvCxnSpPr>
        <p:spPr>
          <a:xfrm>
            <a:off x="9006679" y="1931721"/>
            <a:ext cx="0" cy="3977481"/>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60"/>
          <p:cNvCxnSpPr/>
          <p:nvPr/>
        </p:nvCxnSpPr>
        <p:spPr>
          <a:xfrm>
            <a:off x="6692873" y="4428537"/>
            <a:ext cx="1748098" cy="0"/>
          </a:xfrm>
          <a:prstGeom prst="line">
            <a:avLst/>
          </a:prstGeom>
          <a:ln>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31" name="Content Placeholder 2"/>
          <p:cNvSpPr txBox="1">
            <a:spLocks/>
          </p:cNvSpPr>
          <p:nvPr/>
        </p:nvSpPr>
        <p:spPr>
          <a:xfrm>
            <a:off x="6548086" y="4589553"/>
            <a:ext cx="1987959" cy="131964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accent2"/>
                </a:solidFill>
                <a:latin typeface="Source Sans Pro Black" pitchFamily="34" charset="0"/>
              </a:rPr>
              <a:t>作用是连接不同</a:t>
            </a:r>
            <a:r>
              <a:rPr lang="zh-CN" altLang="en-US" sz="1600" b="1" dirty="0" smtClean="0">
                <a:solidFill>
                  <a:schemeClr val="accent2"/>
                </a:solidFill>
                <a:latin typeface="Source Sans Pro Black" pitchFamily="34" charset="0"/>
              </a:rPr>
              <a:t>的机器组成局域网。</a:t>
            </a:r>
            <a:endParaRPr lang="en-US" altLang="zh-CN" sz="1600" b="1" dirty="0" smtClean="0">
              <a:solidFill>
                <a:schemeClr val="accent2"/>
              </a:solidFill>
              <a:latin typeface="Source Sans Pro Black" pitchFamily="34" charset="0"/>
            </a:endParaRPr>
          </a:p>
          <a:p>
            <a:pPr marL="0" indent="0" algn="ctr">
              <a:buNone/>
            </a:pPr>
            <a:r>
              <a:rPr lang="zh-CN" altLang="en-US" sz="1600" b="1" dirty="0" smtClean="0">
                <a:solidFill>
                  <a:schemeClr val="bg1">
                    <a:lumMod val="50000"/>
                  </a:schemeClr>
                </a:solidFill>
                <a:latin typeface="Source Sans Pro Black" pitchFamily="34" charset="0"/>
              </a:rPr>
              <a:t>利用</a:t>
            </a:r>
            <a:r>
              <a:rPr lang="zh-CN" altLang="en-US" sz="1600" b="1" dirty="0">
                <a:solidFill>
                  <a:schemeClr val="bg1">
                    <a:lumMod val="50000"/>
                  </a:schemeClr>
                </a:solidFill>
                <a:latin typeface="Source Sans Pro Black" pitchFamily="34" charset="0"/>
              </a:rPr>
              <a:t>物理地址或者说</a:t>
            </a:r>
            <a:r>
              <a:rPr lang="en-US" altLang="zh-CN" sz="1600" b="1" dirty="0">
                <a:solidFill>
                  <a:schemeClr val="bg1">
                    <a:lumMod val="50000"/>
                  </a:schemeClr>
                </a:solidFill>
                <a:latin typeface="Source Sans Pro Black" pitchFamily="34" charset="0"/>
              </a:rPr>
              <a:t>MAC</a:t>
            </a:r>
            <a:r>
              <a:rPr lang="zh-CN" altLang="en-US" sz="1600" b="1" dirty="0">
                <a:solidFill>
                  <a:schemeClr val="bg1">
                    <a:lumMod val="50000"/>
                  </a:schemeClr>
                </a:solidFill>
                <a:latin typeface="Source Sans Pro Black" pitchFamily="34" charset="0"/>
              </a:rPr>
              <a:t>地址来确定转发数据的</a:t>
            </a:r>
            <a:r>
              <a:rPr lang="zh-CN" altLang="en-US" sz="1600" b="1" dirty="0" smtClean="0">
                <a:solidFill>
                  <a:schemeClr val="bg1">
                    <a:lumMod val="50000"/>
                  </a:schemeClr>
                </a:solidFill>
                <a:latin typeface="Source Sans Pro Black" pitchFamily="34" charset="0"/>
              </a:rPr>
              <a:t>目的地址。</a:t>
            </a:r>
            <a:endParaRPr lang="en-US" sz="1600" b="1" dirty="0">
              <a:solidFill>
                <a:schemeClr val="bg1">
                  <a:lumMod val="50000"/>
                </a:schemeClr>
              </a:solidFill>
              <a:latin typeface="Source Sans Pro Black" pitchFamily="34" charset="0"/>
            </a:endParaRPr>
          </a:p>
        </p:txBody>
      </p:sp>
      <p:cxnSp>
        <p:nvCxnSpPr>
          <p:cNvPr id="33" name="Straight Connector 61"/>
          <p:cNvCxnSpPr/>
          <p:nvPr/>
        </p:nvCxnSpPr>
        <p:spPr>
          <a:xfrm>
            <a:off x="9613804" y="4428537"/>
            <a:ext cx="1748098" cy="0"/>
          </a:xfrm>
          <a:prstGeom prst="line">
            <a:avLst/>
          </a:prstGeom>
          <a:ln>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9477314" y="6132965"/>
            <a:ext cx="1897151" cy="76199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dirty="0">
                <a:solidFill>
                  <a:schemeClr val="bg1"/>
                </a:solidFill>
              </a:rPr>
              <a:t>克服了交换机不能路由转发数据包的不足</a:t>
            </a:r>
            <a:endParaRPr lang="en-US" sz="1200" dirty="0">
              <a:solidFill>
                <a:schemeClr val="bg1"/>
              </a:solidFill>
            </a:endParaRPr>
          </a:p>
        </p:txBody>
      </p:sp>
      <p:sp>
        <p:nvSpPr>
          <p:cNvPr id="36" name="Content Placeholder 2"/>
          <p:cNvSpPr txBox="1">
            <a:spLocks/>
          </p:cNvSpPr>
          <p:nvPr/>
        </p:nvSpPr>
        <p:spPr>
          <a:xfrm>
            <a:off x="9477314" y="4596240"/>
            <a:ext cx="2086507" cy="153672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600" b="1" dirty="0" smtClean="0">
                <a:solidFill>
                  <a:schemeClr val="accent2"/>
                </a:solidFill>
                <a:latin typeface="Source Sans Pro Black" pitchFamily="34" charset="0"/>
              </a:rPr>
              <a:t>作用</a:t>
            </a:r>
            <a:r>
              <a:rPr lang="zh-CN" altLang="en-US" sz="1600" b="1" dirty="0">
                <a:solidFill>
                  <a:schemeClr val="accent2"/>
                </a:solidFill>
                <a:latin typeface="Source Sans Pro Black" pitchFamily="34" charset="0"/>
              </a:rPr>
              <a:t>是</a:t>
            </a:r>
            <a:r>
              <a:rPr lang="zh-CN" altLang="en-US" sz="1600" b="1" dirty="0" smtClean="0">
                <a:solidFill>
                  <a:schemeClr val="accent2"/>
                </a:solidFill>
                <a:latin typeface="Source Sans Pro Black" pitchFamily="34" charset="0"/>
              </a:rPr>
              <a:t>连接</a:t>
            </a:r>
            <a:r>
              <a:rPr lang="zh-CN" altLang="en-US" sz="1600" b="1" dirty="0">
                <a:solidFill>
                  <a:schemeClr val="accent2"/>
                </a:solidFill>
                <a:latin typeface="Source Sans Pro Black" pitchFamily="34" charset="0"/>
              </a:rPr>
              <a:t>不同的网段并且找到网络中数据传输最合适的路径 </a:t>
            </a:r>
            <a:r>
              <a:rPr lang="zh-CN" altLang="en-US" sz="1600" b="1" dirty="0" smtClean="0">
                <a:solidFill>
                  <a:schemeClr val="accent2"/>
                </a:solidFill>
                <a:latin typeface="Source Sans Pro Black" pitchFamily="34" charset="0"/>
              </a:rPr>
              <a:t>。</a:t>
            </a:r>
            <a:r>
              <a:rPr lang="zh-CN" altLang="en-US" sz="1600" b="1" dirty="0" smtClean="0">
                <a:solidFill>
                  <a:schemeClr val="bg1">
                    <a:lumMod val="50000"/>
                  </a:schemeClr>
                </a:solidFill>
                <a:latin typeface="Source Sans Pro Black" pitchFamily="34" charset="0"/>
              </a:rPr>
              <a:t>利用</a:t>
            </a:r>
            <a:r>
              <a:rPr lang="zh-CN" altLang="en-US" sz="1600" b="1" dirty="0">
                <a:solidFill>
                  <a:schemeClr val="bg1">
                    <a:lumMod val="50000"/>
                  </a:schemeClr>
                </a:solidFill>
                <a:latin typeface="Source Sans Pro Black" pitchFamily="34" charset="0"/>
              </a:rPr>
              <a:t>不同网络</a:t>
            </a:r>
            <a:r>
              <a:rPr lang="zh-CN" altLang="en-US" sz="1600" b="1" dirty="0" smtClean="0">
                <a:solidFill>
                  <a:schemeClr val="bg1">
                    <a:lumMod val="50000"/>
                  </a:schemeClr>
                </a:solidFill>
                <a:latin typeface="Source Sans Pro Black" pitchFamily="34" charset="0"/>
              </a:rPr>
              <a:t>的</a:t>
            </a:r>
            <a:r>
              <a:rPr lang="en-US" altLang="zh-CN" sz="1600" b="1" dirty="0" smtClean="0">
                <a:solidFill>
                  <a:schemeClr val="bg1">
                    <a:lumMod val="50000"/>
                  </a:schemeClr>
                </a:solidFill>
                <a:latin typeface="Source Sans Pro Black" pitchFamily="34" charset="0"/>
              </a:rPr>
              <a:t>IP</a:t>
            </a:r>
            <a:r>
              <a:rPr lang="zh-CN" altLang="en-US" sz="1600" b="1" dirty="0" smtClean="0">
                <a:solidFill>
                  <a:schemeClr val="bg1">
                    <a:lumMod val="50000"/>
                  </a:schemeClr>
                </a:solidFill>
                <a:latin typeface="Source Sans Pro Black" pitchFamily="34" charset="0"/>
              </a:rPr>
              <a:t>地址来</a:t>
            </a:r>
            <a:r>
              <a:rPr lang="zh-CN" altLang="en-US" sz="1600" b="1" dirty="0">
                <a:solidFill>
                  <a:schemeClr val="bg1">
                    <a:lumMod val="50000"/>
                  </a:schemeClr>
                </a:solidFill>
                <a:latin typeface="Source Sans Pro Black" pitchFamily="34" charset="0"/>
              </a:rPr>
              <a:t>确定数据转发的</a:t>
            </a:r>
            <a:r>
              <a:rPr lang="zh-CN" altLang="en-US" sz="1600" b="1" dirty="0" smtClean="0">
                <a:solidFill>
                  <a:schemeClr val="bg1">
                    <a:lumMod val="50000"/>
                  </a:schemeClr>
                </a:solidFill>
                <a:latin typeface="Source Sans Pro Black" pitchFamily="34" charset="0"/>
              </a:rPr>
              <a:t>地址。</a:t>
            </a:r>
            <a:endParaRPr lang="en-US" sz="1600" b="1" dirty="0">
              <a:solidFill>
                <a:schemeClr val="bg1">
                  <a:lumMod val="50000"/>
                </a:schemeClr>
              </a:solidFill>
              <a:latin typeface="Source Sans Pro Black" pitchFamily="34" charset="0"/>
            </a:endParaRPr>
          </a:p>
        </p:txBody>
      </p:sp>
    </p:spTree>
    <p:extLst>
      <p:ext uri="{BB962C8B-B14F-4D97-AF65-F5344CB8AC3E}">
        <p14:creationId xmlns:p14="http://schemas.microsoft.com/office/powerpoint/2010/main" val="3445537344"/>
      </p:ext>
    </p:extLst>
  </p:cSld>
  <p:clrMapOvr>
    <a:masterClrMapping/>
  </p:clrMapOvr>
  <p:transition spd="slow">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en-US" altLang="zh-CN" sz="2800" b="1" dirty="0">
                <a:solidFill>
                  <a:schemeClr val="accent2"/>
                </a:solidFill>
              </a:rPr>
              <a:t>Access Point</a:t>
            </a:r>
            <a:endParaRPr lang="zh-CN" altLang="en-US" sz="2800" b="1" dirty="0">
              <a:solidFill>
                <a:schemeClr val="accent2"/>
              </a:solidFill>
            </a:endParaRPr>
          </a:p>
        </p:txBody>
      </p:sp>
      <p:sp>
        <p:nvSpPr>
          <p:cNvPr id="6" name="文本框 5"/>
          <p:cNvSpPr txBox="1"/>
          <p:nvPr/>
        </p:nvSpPr>
        <p:spPr>
          <a:xfrm>
            <a:off x="3049460" y="960119"/>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bg1"/>
                </a:solidFill>
              </a:rPr>
              <a:t>分类</a:t>
            </a:r>
          </a:p>
        </p:txBody>
      </p:sp>
      <p:sp>
        <p:nvSpPr>
          <p:cNvPr id="7" name="Oval 5"/>
          <p:cNvSpPr/>
          <p:nvPr/>
        </p:nvSpPr>
        <p:spPr>
          <a:xfrm>
            <a:off x="590228" y="2292503"/>
            <a:ext cx="834368" cy="834368"/>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p>
        </p:txBody>
      </p:sp>
      <p:sp>
        <p:nvSpPr>
          <p:cNvPr id="12" name="Oval 26"/>
          <p:cNvSpPr/>
          <p:nvPr/>
        </p:nvSpPr>
        <p:spPr>
          <a:xfrm>
            <a:off x="6155386" y="822915"/>
            <a:ext cx="834368" cy="834368"/>
          </a:xfrm>
          <a:prstGeom prst="ellipse">
            <a:avLst/>
          </a:pr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dirty="0"/>
          </a:p>
        </p:txBody>
      </p:sp>
      <p:sp>
        <p:nvSpPr>
          <p:cNvPr id="20" name="Content Placeholder 2"/>
          <p:cNvSpPr txBox="1">
            <a:spLocks/>
          </p:cNvSpPr>
          <p:nvPr/>
        </p:nvSpPr>
        <p:spPr>
          <a:xfrm>
            <a:off x="1559012" y="2426828"/>
            <a:ext cx="4227221" cy="5136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2400" b="1" dirty="0" smtClean="0">
                <a:solidFill>
                  <a:schemeClr val="bg1"/>
                </a:solidFill>
              </a:rPr>
              <a:t>单纯型</a:t>
            </a:r>
            <a:r>
              <a:rPr lang="en-US" altLang="zh-CN" sz="2400" b="1" dirty="0" smtClean="0">
                <a:solidFill>
                  <a:schemeClr val="bg1"/>
                </a:solidFill>
              </a:rPr>
              <a:t>AP  </a:t>
            </a:r>
            <a:r>
              <a:rPr lang="en-US" altLang="zh-CN" sz="2400" b="1" dirty="0" smtClean="0">
                <a:solidFill>
                  <a:srgbClr val="2BB8AA"/>
                </a:solidFill>
              </a:rPr>
              <a:t>“</a:t>
            </a:r>
            <a:r>
              <a:rPr lang="zh-CN" altLang="en-US" sz="2400" b="1" dirty="0" smtClean="0">
                <a:solidFill>
                  <a:srgbClr val="2BB8AA"/>
                </a:solidFill>
              </a:rPr>
              <a:t>瘦</a:t>
            </a:r>
            <a:r>
              <a:rPr lang="en-US" altLang="zh-CN" sz="2400" b="1" dirty="0" smtClean="0">
                <a:solidFill>
                  <a:srgbClr val="2BB8AA"/>
                </a:solidFill>
              </a:rPr>
              <a:t>AP</a:t>
            </a:r>
            <a:r>
              <a:rPr lang="en-US" altLang="zh-CN" sz="1800" dirty="0"/>
              <a:t>FIT AP</a:t>
            </a:r>
            <a:r>
              <a:rPr lang="en-US" altLang="zh-CN" sz="2400" b="1" dirty="0" smtClean="0">
                <a:solidFill>
                  <a:srgbClr val="2BB8AA"/>
                </a:solidFill>
              </a:rPr>
              <a:t>”</a:t>
            </a:r>
            <a:endParaRPr lang="en-US" altLang="zh-CN" sz="2400" b="1" dirty="0" smtClean="0">
              <a:solidFill>
                <a:srgbClr val="2BB8AA"/>
              </a:solidFill>
            </a:endParaRPr>
          </a:p>
          <a:p>
            <a:pPr marL="0" indent="0">
              <a:buFont typeface="Arial" pitchFamily="34" charset="0"/>
              <a:buNone/>
            </a:pPr>
            <a:endParaRPr lang="en-US" dirty="0">
              <a:solidFill>
                <a:schemeClr val="bg1"/>
              </a:solidFill>
            </a:endParaRPr>
          </a:p>
        </p:txBody>
      </p:sp>
      <p:sp>
        <p:nvSpPr>
          <p:cNvPr id="21" name="Content Placeholder 2"/>
          <p:cNvSpPr txBox="1">
            <a:spLocks/>
          </p:cNvSpPr>
          <p:nvPr/>
        </p:nvSpPr>
        <p:spPr>
          <a:xfrm>
            <a:off x="982980" y="3180756"/>
            <a:ext cx="4668837" cy="332174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800" b="1" dirty="0">
                <a:solidFill>
                  <a:schemeClr val="bg1"/>
                </a:solidFill>
              </a:rPr>
              <a:t>单纯型</a:t>
            </a:r>
            <a:r>
              <a:rPr lang="en-US" altLang="zh-CN" sz="1800" b="1" dirty="0">
                <a:solidFill>
                  <a:schemeClr val="bg1"/>
                </a:solidFill>
              </a:rPr>
              <a:t>AP</a:t>
            </a:r>
            <a:r>
              <a:rPr lang="zh-CN" altLang="en-US" sz="1800" b="1" dirty="0">
                <a:solidFill>
                  <a:schemeClr val="bg1"/>
                </a:solidFill>
              </a:rPr>
              <a:t>由于缺少了路由功能，相当于</a:t>
            </a:r>
            <a:r>
              <a:rPr lang="zh-CN" altLang="en-US" sz="1800" b="1" dirty="0">
                <a:solidFill>
                  <a:srgbClr val="2BB8AA"/>
                </a:solidFill>
              </a:rPr>
              <a:t>无线交换机</a:t>
            </a:r>
            <a:r>
              <a:rPr lang="zh-CN" altLang="en-US" sz="1800" b="1" dirty="0">
                <a:solidFill>
                  <a:schemeClr val="bg1"/>
                </a:solidFill>
              </a:rPr>
              <a:t>，仅仅是提供一个无线信号发射的功能</a:t>
            </a:r>
            <a:r>
              <a:rPr lang="zh-CN" altLang="en-US" sz="1800" b="1" dirty="0" smtClean="0">
                <a:solidFill>
                  <a:schemeClr val="bg1"/>
                </a:solidFill>
              </a:rPr>
              <a:t>。</a:t>
            </a:r>
            <a:endParaRPr lang="en-US" altLang="zh-CN" sz="1800" b="1" dirty="0" smtClean="0">
              <a:solidFill>
                <a:schemeClr val="bg1"/>
              </a:solidFill>
            </a:endParaRPr>
          </a:p>
          <a:p>
            <a:pPr marL="0" indent="0">
              <a:buNone/>
            </a:pPr>
            <a:r>
              <a:rPr lang="zh-CN" altLang="en-US" sz="1800" b="1" dirty="0" smtClean="0">
                <a:solidFill>
                  <a:schemeClr val="bg1"/>
                </a:solidFill>
              </a:rPr>
              <a:t>它</a:t>
            </a:r>
            <a:r>
              <a:rPr lang="zh-CN" altLang="en-US" sz="1800" b="1" dirty="0">
                <a:solidFill>
                  <a:schemeClr val="bg1"/>
                </a:solidFill>
              </a:rPr>
              <a:t>的工作原理是将网络信号通过双绞线传送过来，经过无线</a:t>
            </a:r>
            <a:r>
              <a:rPr lang="en-US" altLang="zh-CN" sz="1800" b="1" dirty="0">
                <a:solidFill>
                  <a:schemeClr val="bg1"/>
                </a:solidFill>
              </a:rPr>
              <a:t>AP</a:t>
            </a:r>
            <a:r>
              <a:rPr lang="zh-CN" altLang="en-US" sz="1800" b="1" dirty="0">
                <a:solidFill>
                  <a:schemeClr val="bg1"/>
                </a:solidFill>
              </a:rPr>
              <a:t>的编译，将电信号转换成为无线电讯号发送出来，形成无线网络的覆盖。根据不同的功率，网络覆盖程度也是不同的，一般无线</a:t>
            </a:r>
            <a:r>
              <a:rPr lang="en-US" altLang="zh-CN" sz="1800" b="1" dirty="0">
                <a:solidFill>
                  <a:schemeClr val="bg1"/>
                </a:solidFill>
              </a:rPr>
              <a:t>AP</a:t>
            </a:r>
            <a:r>
              <a:rPr lang="zh-CN" altLang="en-US" sz="1800" b="1" dirty="0">
                <a:solidFill>
                  <a:schemeClr val="bg1"/>
                </a:solidFill>
              </a:rPr>
              <a:t>的最大覆盖距离可达</a:t>
            </a:r>
            <a:r>
              <a:rPr lang="en-US" altLang="zh-CN" sz="1800" b="1" dirty="0">
                <a:solidFill>
                  <a:schemeClr val="bg1"/>
                </a:solidFill>
              </a:rPr>
              <a:t>400</a:t>
            </a:r>
            <a:r>
              <a:rPr lang="zh-CN" altLang="en-US" sz="1800" b="1" dirty="0">
                <a:solidFill>
                  <a:schemeClr val="bg1"/>
                </a:solidFill>
              </a:rPr>
              <a:t>米。 </a:t>
            </a:r>
            <a:endParaRPr lang="en-US" sz="1800" dirty="0">
              <a:solidFill>
                <a:schemeClr val="bg1"/>
              </a:solidFill>
            </a:endParaRPr>
          </a:p>
        </p:txBody>
      </p:sp>
      <p:sp>
        <p:nvSpPr>
          <p:cNvPr id="23" name="Content Placeholder 2"/>
          <p:cNvSpPr txBox="1">
            <a:spLocks/>
          </p:cNvSpPr>
          <p:nvPr/>
        </p:nvSpPr>
        <p:spPr>
          <a:xfrm>
            <a:off x="7038617" y="1054353"/>
            <a:ext cx="4227221" cy="53551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2400" b="1" dirty="0" smtClean="0">
                <a:solidFill>
                  <a:schemeClr val="bg1"/>
                </a:solidFill>
              </a:rPr>
              <a:t>扩展型</a:t>
            </a:r>
            <a:r>
              <a:rPr lang="en-US" altLang="zh-CN" sz="2400" b="1" dirty="0" smtClean="0">
                <a:solidFill>
                  <a:schemeClr val="bg1"/>
                </a:solidFill>
              </a:rPr>
              <a:t>AP   </a:t>
            </a:r>
            <a:r>
              <a:rPr lang="en-US" altLang="zh-CN" sz="2400" b="1" dirty="0" smtClean="0">
                <a:solidFill>
                  <a:srgbClr val="2BB8AA"/>
                </a:solidFill>
              </a:rPr>
              <a:t>“</a:t>
            </a:r>
            <a:r>
              <a:rPr lang="zh-CN" altLang="en-US" sz="2400" b="1" dirty="0" smtClean="0">
                <a:solidFill>
                  <a:srgbClr val="2BB8AA"/>
                </a:solidFill>
              </a:rPr>
              <a:t>胖</a:t>
            </a:r>
            <a:r>
              <a:rPr lang="en-US" altLang="zh-CN" sz="2400" b="1" dirty="0" smtClean="0">
                <a:solidFill>
                  <a:srgbClr val="2BB8AA"/>
                </a:solidFill>
              </a:rPr>
              <a:t>AP</a:t>
            </a:r>
            <a:r>
              <a:rPr lang="en-US" altLang="zh-CN" sz="1800" dirty="0"/>
              <a:t>FAT AP</a:t>
            </a:r>
            <a:r>
              <a:rPr lang="en-US" altLang="zh-CN" sz="2400" b="1" dirty="0" smtClean="0">
                <a:solidFill>
                  <a:srgbClr val="2BB8AA"/>
                </a:solidFill>
              </a:rPr>
              <a:t>”</a:t>
            </a:r>
            <a:r>
              <a:rPr lang="en-US" sz="2400" b="1" dirty="0" smtClean="0">
                <a:solidFill>
                  <a:schemeClr val="bg1"/>
                </a:solidFill>
              </a:rPr>
              <a:t/>
            </a:r>
            <a:br>
              <a:rPr lang="en-US" sz="2400" b="1" dirty="0" smtClean="0">
                <a:solidFill>
                  <a:schemeClr val="bg1"/>
                </a:solidFill>
              </a:rPr>
            </a:br>
            <a:endParaRPr lang="en-US" dirty="0">
              <a:solidFill>
                <a:schemeClr val="bg1"/>
              </a:solidFill>
            </a:endParaRPr>
          </a:p>
        </p:txBody>
      </p:sp>
      <p:sp>
        <p:nvSpPr>
          <p:cNvPr id="24" name="Content Placeholder 2"/>
          <p:cNvSpPr txBox="1">
            <a:spLocks/>
          </p:cNvSpPr>
          <p:nvPr/>
        </p:nvSpPr>
        <p:spPr>
          <a:xfrm>
            <a:off x="6592529" y="1782257"/>
            <a:ext cx="4516323" cy="447368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800" b="1" dirty="0">
                <a:solidFill>
                  <a:schemeClr val="bg1"/>
                </a:solidFill>
              </a:rPr>
              <a:t>扩展型</a:t>
            </a:r>
            <a:r>
              <a:rPr lang="en-US" altLang="zh-CN" sz="1800" b="1" dirty="0">
                <a:solidFill>
                  <a:schemeClr val="bg1"/>
                </a:solidFill>
              </a:rPr>
              <a:t>AP</a:t>
            </a:r>
            <a:r>
              <a:rPr lang="zh-CN" altLang="en-US" sz="1800" b="1" dirty="0">
                <a:solidFill>
                  <a:schemeClr val="bg1"/>
                </a:solidFill>
              </a:rPr>
              <a:t>就是我们常说的</a:t>
            </a:r>
            <a:r>
              <a:rPr lang="zh-CN" altLang="en-US" sz="1800" b="1" dirty="0">
                <a:solidFill>
                  <a:srgbClr val="2BB8AA"/>
                </a:solidFill>
              </a:rPr>
              <a:t>无线路由器</a:t>
            </a:r>
            <a:r>
              <a:rPr lang="zh-CN" altLang="en-US" sz="1800" b="1" dirty="0">
                <a:solidFill>
                  <a:schemeClr val="bg1"/>
                </a:solidFill>
              </a:rPr>
              <a:t>了。无线路由器，顾名思义就是带有无线覆盖功能的路由器，它主要应用于用户上网和无线覆盖</a:t>
            </a:r>
            <a:r>
              <a:rPr lang="zh-CN" altLang="en-US" sz="1800" b="1" dirty="0" smtClean="0">
                <a:solidFill>
                  <a:schemeClr val="bg1"/>
                </a:solidFill>
              </a:rPr>
              <a:t>。通过</a:t>
            </a:r>
            <a:r>
              <a:rPr lang="zh-CN" altLang="en-US" sz="1800" b="1" dirty="0">
                <a:solidFill>
                  <a:schemeClr val="bg1"/>
                </a:solidFill>
              </a:rPr>
              <a:t>路由功能，可以实现家庭无线网络中的</a:t>
            </a:r>
            <a:r>
              <a:rPr lang="en-US" altLang="zh-CN" sz="1800" b="1" dirty="0">
                <a:solidFill>
                  <a:schemeClr val="bg1"/>
                </a:solidFill>
              </a:rPr>
              <a:t>Internet</a:t>
            </a:r>
            <a:r>
              <a:rPr lang="zh-CN" altLang="en-US" sz="1800" b="1" dirty="0">
                <a:solidFill>
                  <a:schemeClr val="bg1"/>
                </a:solidFill>
              </a:rPr>
              <a:t>连接共享，也能实现</a:t>
            </a:r>
            <a:r>
              <a:rPr lang="en-US" altLang="zh-CN" sz="1800" b="1" dirty="0">
                <a:solidFill>
                  <a:schemeClr val="bg1"/>
                </a:solidFill>
              </a:rPr>
              <a:t>ADSL</a:t>
            </a:r>
            <a:r>
              <a:rPr lang="zh-CN" altLang="en-US" sz="1800" b="1" dirty="0">
                <a:solidFill>
                  <a:schemeClr val="bg1"/>
                </a:solidFill>
              </a:rPr>
              <a:t>和小区宽带的无线共享接入 </a:t>
            </a:r>
            <a:r>
              <a:rPr lang="zh-CN" altLang="en-US" sz="1800" b="1" dirty="0" smtClean="0">
                <a:solidFill>
                  <a:schemeClr val="bg1"/>
                </a:solidFill>
              </a:rPr>
              <a:t>。</a:t>
            </a:r>
            <a:endParaRPr lang="en-US" altLang="zh-CN" sz="1800" b="1" dirty="0" smtClean="0">
              <a:solidFill>
                <a:schemeClr val="bg1"/>
              </a:solidFill>
            </a:endParaRPr>
          </a:p>
          <a:p>
            <a:pPr marL="0" indent="0">
              <a:buNone/>
            </a:pPr>
            <a:r>
              <a:rPr lang="zh-CN" altLang="en-US" sz="1800" b="1" dirty="0" smtClean="0">
                <a:solidFill>
                  <a:schemeClr val="bg1"/>
                </a:solidFill>
              </a:rPr>
              <a:t>值得一提</a:t>
            </a:r>
            <a:r>
              <a:rPr lang="zh-CN" altLang="en-US" sz="1800" b="1" dirty="0">
                <a:solidFill>
                  <a:schemeClr val="bg1"/>
                </a:solidFill>
              </a:rPr>
              <a:t>的是，可以通过无线路由器把无线和有线连接的终端都分配到一个子网，使得子网内的各种设备可以方便的交换数据。 </a:t>
            </a:r>
          </a:p>
          <a:p>
            <a:pPr marL="0" indent="0">
              <a:buNone/>
            </a:pPr>
            <a:r>
              <a:rPr lang="zh-CN" altLang="en-US" sz="1800" b="1" dirty="0">
                <a:solidFill>
                  <a:schemeClr val="bg1"/>
                </a:solidFill>
              </a:rPr>
              <a:t>对于扩展型</a:t>
            </a:r>
            <a:r>
              <a:rPr lang="en-US" altLang="zh-CN" sz="1800" b="1" dirty="0">
                <a:solidFill>
                  <a:schemeClr val="bg1"/>
                </a:solidFill>
              </a:rPr>
              <a:t>AP</a:t>
            </a:r>
            <a:r>
              <a:rPr lang="zh-CN" altLang="en-US" sz="1800" b="1" dirty="0">
                <a:solidFill>
                  <a:schemeClr val="bg1"/>
                </a:solidFill>
              </a:rPr>
              <a:t>来说，它们在短距离内是可以互联的；如果需要传输的距离比较远，那就需要无线网桥和专门的天线等设备来帮忙了。 </a:t>
            </a:r>
          </a:p>
        </p:txBody>
      </p:sp>
      <p:sp>
        <p:nvSpPr>
          <p:cNvPr id="27" name="Freeform 7"/>
          <p:cNvSpPr>
            <a:spLocks noEditPoints="1"/>
          </p:cNvSpPr>
          <p:nvPr/>
        </p:nvSpPr>
        <p:spPr bwMode="auto">
          <a:xfrm>
            <a:off x="809451" y="2465472"/>
            <a:ext cx="436335" cy="436335"/>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28" name="Freeform 12"/>
          <p:cNvSpPr>
            <a:spLocks noEditPoints="1"/>
          </p:cNvSpPr>
          <p:nvPr/>
        </p:nvSpPr>
        <p:spPr bwMode="auto">
          <a:xfrm>
            <a:off x="6312372" y="1055050"/>
            <a:ext cx="569259" cy="347344"/>
          </a:xfrm>
          <a:custGeom>
            <a:avLst/>
            <a:gdLst>
              <a:gd name="T0" fmla="*/ 152 w 400"/>
              <a:gd name="T1" fmla="*/ 7 h 244"/>
              <a:gd name="T2" fmla="*/ 127 w 400"/>
              <a:gd name="T3" fmla="*/ 7 h 244"/>
              <a:gd name="T4" fmla="*/ 0 w 400"/>
              <a:gd name="T5" fmla="*/ 122 h 244"/>
              <a:gd name="T6" fmla="*/ 127 w 400"/>
              <a:gd name="T7" fmla="*/ 237 h 244"/>
              <a:gd name="T8" fmla="*/ 152 w 400"/>
              <a:gd name="T9" fmla="*/ 237 h 244"/>
              <a:gd name="T10" fmla="*/ 152 w 400"/>
              <a:gd name="T11" fmla="*/ 212 h 244"/>
              <a:gd name="T12" fmla="*/ 53 w 400"/>
              <a:gd name="T13" fmla="*/ 122 h 244"/>
              <a:gd name="T14" fmla="*/ 152 w 400"/>
              <a:gd name="T15" fmla="*/ 32 h 244"/>
              <a:gd name="T16" fmla="*/ 152 w 400"/>
              <a:gd name="T17" fmla="*/ 7 h 244"/>
              <a:gd name="T18" fmla="*/ 272 w 400"/>
              <a:gd name="T19" fmla="*/ 7 h 244"/>
              <a:gd name="T20" fmla="*/ 248 w 400"/>
              <a:gd name="T21" fmla="*/ 7 h 244"/>
              <a:gd name="T22" fmla="*/ 248 w 400"/>
              <a:gd name="T23" fmla="*/ 32 h 244"/>
              <a:gd name="T24" fmla="*/ 347 w 400"/>
              <a:gd name="T25" fmla="*/ 122 h 244"/>
              <a:gd name="T26" fmla="*/ 248 w 400"/>
              <a:gd name="T27" fmla="*/ 212 h 244"/>
              <a:gd name="T28" fmla="*/ 248 w 400"/>
              <a:gd name="T29" fmla="*/ 237 h 244"/>
              <a:gd name="T30" fmla="*/ 272 w 400"/>
              <a:gd name="T31" fmla="*/ 237 h 244"/>
              <a:gd name="T32" fmla="*/ 400 w 400"/>
              <a:gd name="T33" fmla="*/ 122 h 244"/>
              <a:gd name="T34" fmla="*/ 272 w 400"/>
              <a:gd name="T35" fmla="*/ 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44">
                <a:moveTo>
                  <a:pt x="152" y="7"/>
                </a:moveTo>
                <a:cubicBezTo>
                  <a:pt x="145" y="0"/>
                  <a:pt x="135" y="0"/>
                  <a:pt x="127" y="7"/>
                </a:cubicBezTo>
                <a:cubicBezTo>
                  <a:pt x="0" y="122"/>
                  <a:pt x="0" y="122"/>
                  <a:pt x="0" y="122"/>
                </a:cubicBezTo>
                <a:cubicBezTo>
                  <a:pt x="127" y="237"/>
                  <a:pt x="127" y="237"/>
                  <a:pt x="127" y="237"/>
                </a:cubicBezTo>
                <a:cubicBezTo>
                  <a:pt x="135" y="244"/>
                  <a:pt x="145" y="244"/>
                  <a:pt x="152" y="237"/>
                </a:cubicBezTo>
                <a:cubicBezTo>
                  <a:pt x="159" y="230"/>
                  <a:pt x="159" y="219"/>
                  <a:pt x="152" y="212"/>
                </a:cubicBezTo>
                <a:cubicBezTo>
                  <a:pt x="53" y="122"/>
                  <a:pt x="53" y="122"/>
                  <a:pt x="53" y="122"/>
                </a:cubicBezTo>
                <a:cubicBezTo>
                  <a:pt x="152" y="32"/>
                  <a:pt x="152" y="32"/>
                  <a:pt x="152" y="32"/>
                </a:cubicBezTo>
                <a:cubicBezTo>
                  <a:pt x="159" y="25"/>
                  <a:pt x="159" y="14"/>
                  <a:pt x="152" y="7"/>
                </a:cubicBezTo>
                <a:close/>
                <a:moveTo>
                  <a:pt x="272" y="7"/>
                </a:moveTo>
                <a:cubicBezTo>
                  <a:pt x="265" y="0"/>
                  <a:pt x="255" y="0"/>
                  <a:pt x="248" y="7"/>
                </a:cubicBezTo>
                <a:cubicBezTo>
                  <a:pt x="240" y="14"/>
                  <a:pt x="241" y="25"/>
                  <a:pt x="248" y="32"/>
                </a:cubicBezTo>
                <a:cubicBezTo>
                  <a:pt x="347" y="122"/>
                  <a:pt x="347" y="122"/>
                  <a:pt x="347" y="122"/>
                </a:cubicBezTo>
                <a:cubicBezTo>
                  <a:pt x="248" y="212"/>
                  <a:pt x="248" y="212"/>
                  <a:pt x="248" y="212"/>
                </a:cubicBezTo>
                <a:cubicBezTo>
                  <a:pt x="241" y="219"/>
                  <a:pt x="240" y="230"/>
                  <a:pt x="248" y="237"/>
                </a:cubicBezTo>
                <a:cubicBezTo>
                  <a:pt x="255" y="244"/>
                  <a:pt x="265" y="244"/>
                  <a:pt x="272" y="237"/>
                </a:cubicBezTo>
                <a:cubicBezTo>
                  <a:pt x="400" y="122"/>
                  <a:pt x="400" y="122"/>
                  <a:pt x="400" y="122"/>
                </a:cubicBezTo>
                <a:lnTo>
                  <a:pt x="272" y="7"/>
                </a:lnTo>
                <a:close/>
              </a:path>
            </a:pathLst>
          </a:custGeom>
          <a:solidFill>
            <a:schemeClr val="bg1"/>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solidFill>
                <a:schemeClr val="tx1"/>
              </a:solidFill>
            </a:endParaRPr>
          </a:p>
        </p:txBody>
      </p:sp>
      <p:sp>
        <p:nvSpPr>
          <p:cNvPr id="8" name="矩形 7"/>
          <p:cNvSpPr/>
          <p:nvPr/>
        </p:nvSpPr>
        <p:spPr>
          <a:xfrm>
            <a:off x="1007412" y="5952973"/>
            <a:ext cx="10101440" cy="646331"/>
          </a:xfrm>
          <a:prstGeom prst="rect">
            <a:avLst/>
          </a:prstGeom>
        </p:spPr>
        <p:txBody>
          <a:bodyPr wrap="square">
            <a:spAutoFit/>
          </a:bodyPr>
          <a:lstStyle/>
          <a:p>
            <a:r>
              <a:rPr lang="en-US" altLang="zh-CN" b="1" dirty="0">
                <a:solidFill>
                  <a:schemeClr val="bg1">
                    <a:lumMod val="50000"/>
                  </a:schemeClr>
                </a:solidFill>
              </a:rPr>
              <a:t>FAT AP</a:t>
            </a:r>
            <a:r>
              <a:rPr lang="zh-CN" altLang="en-US" b="1" dirty="0">
                <a:solidFill>
                  <a:schemeClr val="bg1">
                    <a:lumMod val="50000"/>
                  </a:schemeClr>
                </a:solidFill>
              </a:rPr>
              <a:t>能够独自承担无线用户接入、用户数据加密和转发等功能，而</a:t>
            </a:r>
            <a:r>
              <a:rPr lang="en-US" altLang="zh-CN" b="1" dirty="0">
                <a:solidFill>
                  <a:schemeClr val="bg1">
                    <a:lumMod val="50000"/>
                  </a:schemeClr>
                </a:solidFill>
              </a:rPr>
              <a:t>FIT AP</a:t>
            </a:r>
            <a:r>
              <a:rPr lang="zh-CN" altLang="en-US" b="1" dirty="0">
                <a:solidFill>
                  <a:schemeClr val="bg1">
                    <a:lumMod val="50000"/>
                  </a:schemeClr>
                </a:solidFill>
              </a:rPr>
              <a:t>必须依赖于</a:t>
            </a:r>
            <a:r>
              <a:rPr lang="en-US" altLang="zh-CN" b="1" dirty="0">
                <a:solidFill>
                  <a:schemeClr val="bg1">
                    <a:lumMod val="50000"/>
                  </a:schemeClr>
                </a:solidFill>
              </a:rPr>
              <a:t>AC</a:t>
            </a:r>
            <a:r>
              <a:rPr lang="zh-CN" altLang="en-US" b="1" dirty="0">
                <a:solidFill>
                  <a:schemeClr val="bg1">
                    <a:lumMod val="50000"/>
                  </a:schemeClr>
                </a:solidFill>
              </a:rPr>
              <a:t>才能共同完成这些功能</a:t>
            </a:r>
            <a:r>
              <a:rPr lang="zh-CN" altLang="en-US" b="1" dirty="0" smtClean="0">
                <a:solidFill>
                  <a:schemeClr val="bg1">
                    <a:lumMod val="50000"/>
                  </a:schemeClr>
                </a:solidFill>
              </a:rPr>
              <a:t>。</a:t>
            </a:r>
            <a:endParaRPr lang="zh-CN" altLang="en-US" b="1" dirty="0">
              <a:solidFill>
                <a:schemeClr val="bg1">
                  <a:lumMod val="50000"/>
                </a:schemeClr>
              </a:solidFill>
            </a:endParaRPr>
          </a:p>
        </p:txBody>
      </p:sp>
    </p:spTree>
    <p:extLst>
      <p:ext uri="{BB962C8B-B14F-4D97-AF65-F5344CB8AC3E}">
        <p14:creationId xmlns:p14="http://schemas.microsoft.com/office/powerpoint/2010/main" val="1228081283"/>
      </p:ext>
    </p:extLst>
  </p:cSld>
  <p:clrMapOvr>
    <a:masterClrMapping/>
  </p:clrMapOvr>
  <p:transition spd="slow">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flipV="1">
            <a:off x="365760" y="320040"/>
            <a:ext cx="1889760" cy="162910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flipV="1">
            <a:off x="1508760" y="445113"/>
            <a:ext cx="1188720" cy="102475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020" y="1115147"/>
            <a:ext cx="822960" cy="709448"/>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049460" y="434272"/>
            <a:ext cx="5200650" cy="523220"/>
          </a:xfrm>
          <a:prstGeom prst="rect">
            <a:avLst/>
          </a:prstGeom>
          <a:noFill/>
        </p:spPr>
        <p:txBody>
          <a:bodyPr wrap="square" rtlCol="0">
            <a:spAutoFit/>
          </a:bodyPr>
          <a:lstStyle/>
          <a:p>
            <a:r>
              <a:rPr lang="zh-CN" altLang="en-US" sz="2800" b="1" dirty="0" smtClean="0">
                <a:solidFill>
                  <a:schemeClr val="accent2"/>
                </a:solidFill>
              </a:rPr>
              <a:t>无线</a:t>
            </a:r>
            <a:r>
              <a:rPr lang="en-US" altLang="zh-CN" sz="2800" b="1" dirty="0" smtClean="0">
                <a:solidFill>
                  <a:schemeClr val="accent2"/>
                </a:solidFill>
              </a:rPr>
              <a:t>AP</a:t>
            </a:r>
            <a:r>
              <a:rPr lang="zh-CN" altLang="en-US" sz="2800" b="1" dirty="0" smtClean="0">
                <a:solidFill>
                  <a:schemeClr val="accent2"/>
                </a:solidFill>
              </a:rPr>
              <a:t>的功能</a:t>
            </a:r>
            <a:endParaRPr lang="zh-CN" altLang="en-US" sz="2800" b="1" dirty="0">
              <a:solidFill>
                <a:schemeClr val="accent2"/>
              </a:solidFill>
            </a:endParaRPr>
          </a:p>
        </p:txBody>
      </p:sp>
      <p:sp>
        <p:nvSpPr>
          <p:cNvPr id="6" name="文本框 5"/>
          <p:cNvSpPr txBox="1"/>
          <p:nvPr/>
        </p:nvSpPr>
        <p:spPr>
          <a:xfrm>
            <a:off x="3049460" y="960119"/>
            <a:ext cx="863962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smtClean="0">
                <a:solidFill>
                  <a:schemeClr val="bg1"/>
                </a:solidFill>
              </a:rPr>
              <a:t>中继，桥接和主从模式</a:t>
            </a:r>
            <a:r>
              <a:rPr lang="en-US" altLang="zh-CN" dirty="0" smtClean="0">
                <a:solidFill>
                  <a:schemeClr val="bg1"/>
                </a:solidFill>
              </a:rPr>
              <a:t> </a:t>
            </a:r>
            <a:endParaRPr lang="zh-CN" altLang="en-US" dirty="0">
              <a:solidFill>
                <a:schemeClr val="bg1"/>
              </a:solidFill>
            </a:endParaRPr>
          </a:p>
        </p:txBody>
      </p:sp>
      <p:sp>
        <p:nvSpPr>
          <p:cNvPr id="7" name="Content Placeholder 2"/>
          <p:cNvSpPr txBox="1">
            <a:spLocks/>
          </p:cNvSpPr>
          <p:nvPr/>
        </p:nvSpPr>
        <p:spPr>
          <a:xfrm>
            <a:off x="2898398" y="1594944"/>
            <a:ext cx="8531602" cy="7831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CN" altLang="en-US" sz="2000" b="1" dirty="0" smtClean="0">
                <a:solidFill>
                  <a:schemeClr val="bg1"/>
                </a:solidFill>
              </a:rPr>
              <a:t>中继</a:t>
            </a:r>
            <a:endParaRPr lang="en-US" altLang="zh-CN" sz="2000" b="1" dirty="0" smtClean="0">
              <a:solidFill>
                <a:schemeClr val="bg1"/>
              </a:solidFill>
            </a:endParaRPr>
          </a:p>
          <a:p>
            <a:pPr marL="0" indent="0">
              <a:buNone/>
            </a:pPr>
            <a:r>
              <a:rPr lang="zh-CN" altLang="zh-CN" dirty="0">
                <a:solidFill>
                  <a:schemeClr val="bg1"/>
                </a:solidFill>
              </a:rPr>
              <a:t>所谓中继就是在两个无线点间把无线信号放大一次，使得远端的客户端可以接受到更强的无线信号。</a:t>
            </a:r>
            <a:r>
              <a:rPr lang="zh-CN" altLang="en-US" dirty="0">
                <a:solidFill>
                  <a:schemeClr val="bg1"/>
                </a:solidFill>
              </a:rPr>
              <a:t>例如我在</a:t>
            </a:r>
            <a:r>
              <a:rPr lang="en-US" altLang="zh-CN" dirty="0">
                <a:solidFill>
                  <a:schemeClr val="bg1"/>
                </a:solidFill>
              </a:rPr>
              <a:t>a</a:t>
            </a:r>
            <a:r>
              <a:rPr lang="zh-CN" altLang="en-US" dirty="0">
                <a:solidFill>
                  <a:schemeClr val="bg1"/>
                </a:solidFill>
              </a:rPr>
              <a:t>点放置一个</a:t>
            </a:r>
            <a:r>
              <a:rPr lang="en-US" altLang="zh-CN" dirty="0">
                <a:solidFill>
                  <a:schemeClr val="bg1"/>
                </a:solidFill>
              </a:rPr>
              <a:t>AP</a:t>
            </a:r>
            <a:r>
              <a:rPr lang="zh-CN" altLang="en-US" dirty="0">
                <a:solidFill>
                  <a:schemeClr val="bg1"/>
                </a:solidFill>
              </a:rPr>
              <a:t>，而在</a:t>
            </a:r>
            <a:r>
              <a:rPr lang="en-US" altLang="zh-CN" dirty="0">
                <a:solidFill>
                  <a:schemeClr val="bg1"/>
                </a:solidFill>
              </a:rPr>
              <a:t>c</a:t>
            </a:r>
            <a:r>
              <a:rPr lang="zh-CN" altLang="en-US" dirty="0">
                <a:solidFill>
                  <a:schemeClr val="bg1"/>
                </a:solidFill>
              </a:rPr>
              <a:t>点有一个客户端，之间有</a:t>
            </a:r>
            <a:r>
              <a:rPr lang="en-US" altLang="zh-CN" dirty="0">
                <a:solidFill>
                  <a:schemeClr val="bg1"/>
                </a:solidFill>
              </a:rPr>
              <a:t>120</a:t>
            </a:r>
            <a:r>
              <a:rPr lang="zh-CN" altLang="en-US" dirty="0">
                <a:solidFill>
                  <a:schemeClr val="bg1"/>
                </a:solidFill>
              </a:rPr>
              <a:t>米的距离，从</a:t>
            </a:r>
            <a:r>
              <a:rPr lang="en-US" altLang="zh-CN" dirty="0">
                <a:solidFill>
                  <a:schemeClr val="bg1"/>
                </a:solidFill>
              </a:rPr>
              <a:t>a</a:t>
            </a:r>
            <a:r>
              <a:rPr lang="zh-CN" altLang="en-US" dirty="0">
                <a:solidFill>
                  <a:schemeClr val="bg1"/>
                </a:solidFill>
              </a:rPr>
              <a:t>点到</a:t>
            </a:r>
            <a:r>
              <a:rPr lang="en-US" altLang="zh-CN" dirty="0">
                <a:solidFill>
                  <a:schemeClr val="bg1"/>
                </a:solidFill>
              </a:rPr>
              <a:t>c</a:t>
            </a:r>
            <a:r>
              <a:rPr lang="zh-CN" altLang="en-US" dirty="0">
                <a:solidFill>
                  <a:schemeClr val="bg1"/>
                </a:solidFill>
              </a:rPr>
              <a:t>点信号已经削弱很多，于是我在中途</a:t>
            </a:r>
            <a:r>
              <a:rPr lang="en-US" altLang="zh-CN" dirty="0">
                <a:solidFill>
                  <a:schemeClr val="bg1"/>
                </a:solidFill>
              </a:rPr>
              <a:t>60</a:t>
            </a:r>
            <a:r>
              <a:rPr lang="zh-CN" altLang="en-US" dirty="0">
                <a:solidFill>
                  <a:schemeClr val="bg1"/>
                </a:solidFill>
              </a:rPr>
              <a:t>米处的</a:t>
            </a:r>
            <a:r>
              <a:rPr lang="en-US" altLang="zh-CN" dirty="0">
                <a:solidFill>
                  <a:schemeClr val="bg1"/>
                </a:solidFill>
              </a:rPr>
              <a:t>b</a:t>
            </a:r>
            <a:r>
              <a:rPr lang="zh-CN" altLang="en-US" dirty="0">
                <a:solidFill>
                  <a:schemeClr val="bg1"/>
                </a:solidFill>
              </a:rPr>
              <a:t>点放一个</a:t>
            </a:r>
            <a:r>
              <a:rPr lang="en-US" altLang="zh-CN" dirty="0">
                <a:solidFill>
                  <a:schemeClr val="bg1"/>
                </a:solidFill>
              </a:rPr>
              <a:t>AP</a:t>
            </a:r>
            <a:r>
              <a:rPr lang="zh-CN" altLang="en-US" dirty="0">
                <a:solidFill>
                  <a:schemeClr val="bg1"/>
                </a:solidFill>
              </a:rPr>
              <a:t>做为中继，这样</a:t>
            </a:r>
            <a:r>
              <a:rPr lang="en-US" altLang="zh-CN" dirty="0">
                <a:solidFill>
                  <a:schemeClr val="bg1"/>
                </a:solidFill>
              </a:rPr>
              <a:t>c</a:t>
            </a:r>
            <a:r>
              <a:rPr lang="zh-CN" altLang="en-US" dirty="0">
                <a:solidFill>
                  <a:schemeClr val="bg1"/>
                </a:solidFill>
              </a:rPr>
              <a:t>点的客户端的信号就可以有效的增强，保证了传输速度和稳定性。 </a:t>
            </a:r>
            <a:endParaRPr lang="en-US" dirty="0">
              <a:solidFill>
                <a:schemeClr val="bg1"/>
              </a:solidFill>
            </a:endParaRPr>
          </a:p>
        </p:txBody>
      </p:sp>
      <p:sp>
        <p:nvSpPr>
          <p:cNvPr id="8" name="Content Placeholder 2"/>
          <p:cNvSpPr txBox="1">
            <a:spLocks/>
          </p:cNvSpPr>
          <p:nvPr/>
        </p:nvSpPr>
        <p:spPr>
          <a:xfrm>
            <a:off x="2898398" y="3049098"/>
            <a:ext cx="8450361" cy="145415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CN" altLang="en-US" sz="2000" b="1" dirty="0" smtClean="0">
                <a:solidFill>
                  <a:schemeClr val="bg1"/>
                </a:solidFill>
              </a:rPr>
              <a:t>桥接</a:t>
            </a:r>
            <a:endParaRPr lang="en-US" altLang="zh-CN" sz="2000" b="1" dirty="0" smtClean="0">
              <a:solidFill>
                <a:schemeClr val="bg1"/>
              </a:solidFill>
            </a:endParaRPr>
          </a:p>
          <a:p>
            <a:pPr marL="0" indent="0">
              <a:buNone/>
            </a:pPr>
            <a:r>
              <a:rPr lang="zh-CN" altLang="en-US" dirty="0">
                <a:solidFill>
                  <a:schemeClr val="bg1"/>
                </a:solidFill>
              </a:rPr>
              <a:t>桥接就是链接两个端点，实现两个无线</a:t>
            </a:r>
            <a:r>
              <a:rPr lang="en-US" altLang="zh-CN" dirty="0">
                <a:solidFill>
                  <a:schemeClr val="bg1"/>
                </a:solidFill>
              </a:rPr>
              <a:t>AP</a:t>
            </a:r>
            <a:r>
              <a:rPr lang="zh-CN" altLang="en-US" dirty="0">
                <a:solidFill>
                  <a:schemeClr val="bg1"/>
                </a:solidFill>
              </a:rPr>
              <a:t>间的数据传输，想要把两个有线局域网连接起来，一般就选择通过</a:t>
            </a:r>
            <a:r>
              <a:rPr lang="en-US" altLang="zh-CN" dirty="0">
                <a:solidFill>
                  <a:schemeClr val="bg1"/>
                </a:solidFill>
              </a:rPr>
              <a:t>AP</a:t>
            </a:r>
            <a:r>
              <a:rPr lang="zh-CN" altLang="en-US" dirty="0">
                <a:solidFill>
                  <a:schemeClr val="bg1"/>
                </a:solidFill>
              </a:rPr>
              <a:t>来桥接，例如我在</a:t>
            </a:r>
            <a:r>
              <a:rPr lang="en-US" altLang="zh-CN" dirty="0">
                <a:solidFill>
                  <a:schemeClr val="bg1"/>
                </a:solidFill>
              </a:rPr>
              <a:t>a</a:t>
            </a:r>
            <a:r>
              <a:rPr lang="zh-CN" altLang="en-US" dirty="0">
                <a:solidFill>
                  <a:schemeClr val="bg1"/>
                </a:solidFill>
              </a:rPr>
              <a:t>点有一个</a:t>
            </a:r>
            <a:r>
              <a:rPr lang="en-US" altLang="zh-CN" dirty="0">
                <a:solidFill>
                  <a:schemeClr val="bg1"/>
                </a:solidFill>
              </a:rPr>
              <a:t>15</a:t>
            </a:r>
            <a:r>
              <a:rPr lang="zh-CN" altLang="en-US" dirty="0">
                <a:solidFill>
                  <a:schemeClr val="bg1"/>
                </a:solidFill>
              </a:rPr>
              <a:t>台电脑组成的有线局域网，</a:t>
            </a:r>
            <a:r>
              <a:rPr lang="en-US" altLang="zh-CN" dirty="0">
                <a:solidFill>
                  <a:schemeClr val="bg1"/>
                </a:solidFill>
              </a:rPr>
              <a:t>b</a:t>
            </a:r>
            <a:r>
              <a:rPr lang="zh-CN" altLang="en-US" dirty="0">
                <a:solidFill>
                  <a:schemeClr val="bg1"/>
                </a:solidFill>
              </a:rPr>
              <a:t>点有一个</a:t>
            </a:r>
            <a:r>
              <a:rPr lang="en-US" altLang="zh-CN" dirty="0">
                <a:solidFill>
                  <a:schemeClr val="bg1"/>
                </a:solidFill>
              </a:rPr>
              <a:t>25</a:t>
            </a:r>
            <a:r>
              <a:rPr lang="zh-CN" altLang="en-US" dirty="0">
                <a:solidFill>
                  <a:schemeClr val="bg1"/>
                </a:solidFill>
              </a:rPr>
              <a:t>台电脑组成的有线局域网，但是</a:t>
            </a:r>
            <a:r>
              <a:rPr lang="en-US" altLang="zh-CN" dirty="0">
                <a:solidFill>
                  <a:schemeClr val="bg1"/>
                </a:solidFill>
              </a:rPr>
              <a:t>ab</a:t>
            </a:r>
            <a:r>
              <a:rPr lang="zh-CN" altLang="en-US" dirty="0">
                <a:solidFill>
                  <a:schemeClr val="bg1"/>
                </a:solidFill>
              </a:rPr>
              <a:t>两点的距离很远，超过了</a:t>
            </a:r>
            <a:r>
              <a:rPr lang="en-US" altLang="zh-CN" dirty="0">
                <a:solidFill>
                  <a:schemeClr val="bg1"/>
                </a:solidFill>
              </a:rPr>
              <a:t>100</a:t>
            </a:r>
            <a:r>
              <a:rPr lang="zh-CN" altLang="en-US" dirty="0">
                <a:solidFill>
                  <a:schemeClr val="bg1"/>
                </a:solidFill>
              </a:rPr>
              <a:t>米，通过有线连接已不可能，那么怎么把两个局域网连接在一起呢？这就需要在</a:t>
            </a:r>
            <a:r>
              <a:rPr lang="en-US" altLang="zh-CN" dirty="0">
                <a:solidFill>
                  <a:schemeClr val="bg1"/>
                </a:solidFill>
              </a:rPr>
              <a:t>a</a:t>
            </a:r>
            <a:r>
              <a:rPr lang="zh-CN" altLang="en-US" dirty="0">
                <a:solidFill>
                  <a:schemeClr val="bg1"/>
                </a:solidFill>
              </a:rPr>
              <a:t>点和</a:t>
            </a:r>
            <a:r>
              <a:rPr lang="en-US" altLang="zh-CN" dirty="0">
                <a:solidFill>
                  <a:schemeClr val="bg1"/>
                </a:solidFill>
              </a:rPr>
              <a:t>b</a:t>
            </a:r>
            <a:r>
              <a:rPr lang="zh-CN" altLang="en-US" dirty="0">
                <a:solidFill>
                  <a:schemeClr val="bg1"/>
                </a:solidFill>
              </a:rPr>
              <a:t>点各设置一个</a:t>
            </a:r>
            <a:r>
              <a:rPr lang="en-US" altLang="zh-CN" dirty="0">
                <a:solidFill>
                  <a:schemeClr val="bg1"/>
                </a:solidFill>
              </a:rPr>
              <a:t>AP</a:t>
            </a:r>
            <a:r>
              <a:rPr lang="zh-CN" altLang="en-US" dirty="0">
                <a:solidFill>
                  <a:schemeClr val="bg1"/>
                </a:solidFill>
              </a:rPr>
              <a:t>，开启</a:t>
            </a:r>
            <a:r>
              <a:rPr lang="en-US" altLang="zh-CN" dirty="0">
                <a:solidFill>
                  <a:schemeClr val="bg1"/>
                </a:solidFill>
              </a:rPr>
              <a:t>AP</a:t>
            </a:r>
            <a:r>
              <a:rPr lang="zh-CN" altLang="en-US" dirty="0">
                <a:solidFill>
                  <a:schemeClr val="bg1"/>
                </a:solidFill>
              </a:rPr>
              <a:t>桥接功能，这样</a:t>
            </a:r>
            <a:r>
              <a:rPr lang="en-US" altLang="zh-CN" dirty="0">
                <a:solidFill>
                  <a:schemeClr val="bg1"/>
                </a:solidFill>
              </a:rPr>
              <a:t>ab</a:t>
            </a:r>
            <a:r>
              <a:rPr lang="zh-CN" altLang="en-US" dirty="0">
                <a:solidFill>
                  <a:schemeClr val="bg1"/>
                </a:solidFill>
              </a:rPr>
              <a:t>两点的局域网就可以互相传输数据了</a:t>
            </a:r>
            <a:r>
              <a:rPr lang="zh-CN" altLang="en-US" dirty="0" smtClean="0">
                <a:solidFill>
                  <a:schemeClr val="bg1"/>
                </a:solidFill>
              </a:rPr>
              <a:t>。</a:t>
            </a:r>
            <a:endParaRPr lang="en-US" altLang="zh-CN" dirty="0">
              <a:solidFill>
                <a:schemeClr val="bg1"/>
              </a:solidFill>
            </a:endParaRPr>
          </a:p>
        </p:txBody>
      </p:sp>
      <p:sp>
        <p:nvSpPr>
          <p:cNvPr id="14" name="Freeform 7"/>
          <p:cNvSpPr>
            <a:spLocks noEditPoints="1"/>
          </p:cNvSpPr>
          <p:nvPr/>
        </p:nvSpPr>
        <p:spPr bwMode="auto">
          <a:xfrm>
            <a:off x="606226" y="2362278"/>
            <a:ext cx="1226116" cy="1535074"/>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solidFill>
            <a:schemeClr val="accent2"/>
          </a:solidFill>
          <a:ln>
            <a:noFill/>
          </a:ln>
          <a:effectLst>
            <a:outerShdw blurRad="508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b="1" dirty="0"/>
          </a:p>
        </p:txBody>
      </p:sp>
      <p:sp>
        <p:nvSpPr>
          <p:cNvPr id="15" name="Content Placeholder 2"/>
          <p:cNvSpPr txBox="1">
            <a:spLocks/>
          </p:cNvSpPr>
          <p:nvPr/>
        </p:nvSpPr>
        <p:spPr>
          <a:xfrm>
            <a:off x="2095447" y="1500796"/>
            <a:ext cx="843655" cy="651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4400" dirty="0" smtClean="0">
                <a:solidFill>
                  <a:schemeClr val="accent2"/>
                </a:solidFill>
                <a:latin typeface="Source Sans Pro Light" pitchFamily="34" charset="0"/>
              </a:rPr>
              <a:t>01</a:t>
            </a:r>
            <a:endParaRPr lang="en-US" sz="4400" dirty="0">
              <a:solidFill>
                <a:schemeClr val="accent2"/>
              </a:solidFill>
              <a:latin typeface="Source Sans Pro Light" pitchFamily="34" charset="0"/>
            </a:endParaRPr>
          </a:p>
        </p:txBody>
      </p:sp>
      <p:sp>
        <p:nvSpPr>
          <p:cNvPr id="16" name="Content Placeholder 2"/>
          <p:cNvSpPr txBox="1">
            <a:spLocks/>
          </p:cNvSpPr>
          <p:nvPr/>
        </p:nvSpPr>
        <p:spPr>
          <a:xfrm>
            <a:off x="2061556" y="2964081"/>
            <a:ext cx="843655" cy="651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4400" dirty="0" smtClean="0">
                <a:solidFill>
                  <a:schemeClr val="accent2"/>
                </a:solidFill>
                <a:latin typeface="Source Sans Pro Light" pitchFamily="34" charset="0"/>
              </a:rPr>
              <a:t>02</a:t>
            </a:r>
            <a:endParaRPr lang="en-US" sz="4400" dirty="0">
              <a:solidFill>
                <a:schemeClr val="accent2"/>
              </a:solidFill>
              <a:latin typeface="Source Sans Pro Light" pitchFamily="34" charset="0"/>
            </a:endParaRPr>
          </a:p>
        </p:txBody>
      </p:sp>
      <p:sp>
        <p:nvSpPr>
          <p:cNvPr id="20" name="Content Placeholder 2"/>
          <p:cNvSpPr txBox="1">
            <a:spLocks/>
          </p:cNvSpPr>
          <p:nvPr/>
        </p:nvSpPr>
        <p:spPr>
          <a:xfrm>
            <a:off x="2095446" y="4503252"/>
            <a:ext cx="843655" cy="65190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4400" dirty="0" smtClean="0">
                <a:solidFill>
                  <a:schemeClr val="accent2"/>
                </a:solidFill>
                <a:latin typeface="Source Sans Pro Light" pitchFamily="34" charset="0"/>
              </a:rPr>
              <a:t>03</a:t>
            </a:r>
            <a:endParaRPr lang="en-US" sz="4400" dirty="0">
              <a:solidFill>
                <a:schemeClr val="accent2"/>
              </a:solidFill>
              <a:latin typeface="Source Sans Pro Light" pitchFamily="34" charset="0"/>
            </a:endParaRPr>
          </a:p>
        </p:txBody>
      </p:sp>
      <p:sp>
        <p:nvSpPr>
          <p:cNvPr id="21" name="Content Placeholder 2"/>
          <p:cNvSpPr txBox="1">
            <a:spLocks/>
          </p:cNvSpPr>
          <p:nvPr/>
        </p:nvSpPr>
        <p:spPr>
          <a:xfrm>
            <a:off x="2939101" y="4663443"/>
            <a:ext cx="8450361" cy="145415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zh-CN" altLang="en-US" sz="2000" b="1" dirty="0" smtClean="0">
                <a:solidFill>
                  <a:schemeClr val="bg1"/>
                </a:solidFill>
              </a:rPr>
              <a:t>主从模式</a:t>
            </a:r>
            <a:endParaRPr lang="en-US" altLang="zh-CN" sz="2000" b="1" dirty="0" smtClean="0">
              <a:solidFill>
                <a:schemeClr val="bg1"/>
              </a:solidFill>
            </a:endParaRPr>
          </a:p>
          <a:p>
            <a:pPr marL="0" indent="0">
              <a:buNone/>
            </a:pPr>
            <a:r>
              <a:rPr lang="zh-CN" altLang="en-US" dirty="0">
                <a:solidFill>
                  <a:schemeClr val="bg1"/>
                </a:solidFill>
              </a:rPr>
              <a:t>在这个模式下工作的</a:t>
            </a:r>
            <a:r>
              <a:rPr lang="en-US" altLang="zh-CN" dirty="0">
                <a:solidFill>
                  <a:schemeClr val="bg1"/>
                </a:solidFill>
              </a:rPr>
              <a:t>AP</a:t>
            </a:r>
            <a:r>
              <a:rPr lang="zh-CN" altLang="en-US" dirty="0">
                <a:solidFill>
                  <a:schemeClr val="bg1"/>
                </a:solidFill>
              </a:rPr>
              <a:t>会被主</a:t>
            </a:r>
            <a:r>
              <a:rPr lang="en-US" altLang="zh-CN" dirty="0">
                <a:solidFill>
                  <a:schemeClr val="bg1"/>
                </a:solidFill>
              </a:rPr>
              <a:t>AP</a:t>
            </a:r>
            <a:r>
              <a:rPr lang="zh-CN" altLang="en-US" dirty="0">
                <a:solidFill>
                  <a:schemeClr val="bg1"/>
                </a:solidFill>
              </a:rPr>
              <a:t>或者无线路由看做是一台无线客户端，比如无线网卡或者是无线模块。这样可以方便网管统一管理子网络，实现一点对多点的连接，</a:t>
            </a:r>
            <a:r>
              <a:rPr lang="en-US" altLang="zh-CN" dirty="0">
                <a:solidFill>
                  <a:schemeClr val="bg1"/>
                </a:solidFill>
              </a:rPr>
              <a:t>AP</a:t>
            </a:r>
            <a:r>
              <a:rPr lang="zh-CN" altLang="en-US" dirty="0">
                <a:solidFill>
                  <a:schemeClr val="bg1"/>
                </a:solidFill>
              </a:rPr>
              <a:t>的客户端是多点，无线路由或主</a:t>
            </a:r>
            <a:r>
              <a:rPr lang="en-US" altLang="zh-CN" dirty="0">
                <a:solidFill>
                  <a:schemeClr val="bg1"/>
                </a:solidFill>
              </a:rPr>
              <a:t>AP</a:t>
            </a:r>
            <a:r>
              <a:rPr lang="zh-CN" altLang="en-US" dirty="0">
                <a:solidFill>
                  <a:schemeClr val="bg1"/>
                </a:solidFill>
              </a:rPr>
              <a:t>是一点。这个功能常被应用在无线局域网和有线局域网的连接中，比如</a:t>
            </a:r>
            <a:r>
              <a:rPr lang="en-US" altLang="zh-CN" dirty="0">
                <a:solidFill>
                  <a:schemeClr val="bg1"/>
                </a:solidFill>
              </a:rPr>
              <a:t>a</a:t>
            </a:r>
            <a:r>
              <a:rPr lang="zh-CN" altLang="en-US" dirty="0">
                <a:solidFill>
                  <a:schemeClr val="bg1"/>
                </a:solidFill>
              </a:rPr>
              <a:t>点是一个</a:t>
            </a:r>
            <a:r>
              <a:rPr lang="en-US" altLang="zh-CN" dirty="0">
                <a:solidFill>
                  <a:schemeClr val="bg1"/>
                </a:solidFill>
              </a:rPr>
              <a:t>20</a:t>
            </a:r>
            <a:r>
              <a:rPr lang="zh-CN" altLang="en-US" dirty="0">
                <a:solidFill>
                  <a:schemeClr val="bg1"/>
                </a:solidFill>
              </a:rPr>
              <a:t>台电脑组成的有线局域网，</a:t>
            </a:r>
            <a:r>
              <a:rPr lang="en-US" altLang="zh-CN" dirty="0">
                <a:solidFill>
                  <a:schemeClr val="bg1"/>
                </a:solidFill>
              </a:rPr>
              <a:t>b</a:t>
            </a:r>
            <a:r>
              <a:rPr lang="zh-CN" altLang="en-US" dirty="0">
                <a:solidFill>
                  <a:schemeClr val="bg1"/>
                </a:solidFill>
              </a:rPr>
              <a:t>点是一个</a:t>
            </a:r>
            <a:r>
              <a:rPr lang="en-US" altLang="zh-CN" dirty="0">
                <a:solidFill>
                  <a:schemeClr val="bg1"/>
                </a:solidFill>
              </a:rPr>
              <a:t>15</a:t>
            </a:r>
            <a:r>
              <a:rPr lang="zh-CN" altLang="en-US" dirty="0">
                <a:solidFill>
                  <a:schemeClr val="bg1"/>
                </a:solidFill>
              </a:rPr>
              <a:t>台电脑组成的无线局域网，</a:t>
            </a:r>
            <a:r>
              <a:rPr lang="en-US" altLang="zh-CN" dirty="0">
                <a:solidFill>
                  <a:schemeClr val="bg1"/>
                </a:solidFill>
              </a:rPr>
              <a:t>b</a:t>
            </a:r>
            <a:r>
              <a:rPr lang="zh-CN" altLang="en-US" dirty="0">
                <a:solidFill>
                  <a:schemeClr val="bg1"/>
                </a:solidFill>
              </a:rPr>
              <a:t>点已经是有一台无线路由了，如果</a:t>
            </a:r>
            <a:r>
              <a:rPr lang="en-US" altLang="zh-CN" dirty="0">
                <a:solidFill>
                  <a:schemeClr val="bg1"/>
                </a:solidFill>
              </a:rPr>
              <a:t>a</a:t>
            </a:r>
            <a:r>
              <a:rPr lang="zh-CN" altLang="en-US" dirty="0">
                <a:solidFill>
                  <a:schemeClr val="bg1"/>
                </a:solidFill>
              </a:rPr>
              <a:t>想接入</a:t>
            </a:r>
            <a:r>
              <a:rPr lang="en-US" altLang="zh-CN" dirty="0">
                <a:solidFill>
                  <a:schemeClr val="bg1"/>
                </a:solidFill>
              </a:rPr>
              <a:t>b</a:t>
            </a:r>
            <a:r>
              <a:rPr lang="zh-CN" altLang="en-US" dirty="0">
                <a:solidFill>
                  <a:schemeClr val="bg1"/>
                </a:solidFill>
              </a:rPr>
              <a:t>，在</a:t>
            </a:r>
            <a:r>
              <a:rPr lang="en-US" altLang="zh-CN" dirty="0">
                <a:solidFill>
                  <a:schemeClr val="bg1"/>
                </a:solidFill>
              </a:rPr>
              <a:t>a</a:t>
            </a:r>
            <a:r>
              <a:rPr lang="zh-CN" altLang="en-US" dirty="0">
                <a:solidFill>
                  <a:schemeClr val="bg1"/>
                </a:solidFill>
              </a:rPr>
              <a:t>点加一个</a:t>
            </a:r>
            <a:r>
              <a:rPr lang="en-US" altLang="zh-CN" dirty="0">
                <a:solidFill>
                  <a:schemeClr val="bg1"/>
                </a:solidFill>
              </a:rPr>
              <a:t>AP</a:t>
            </a:r>
            <a:r>
              <a:rPr lang="zh-CN" altLang="en-US" dirty="0">
                <a:solidFill>
                  <a:schemeClr val="bg1"/>
                </a:solidFill>
              </a:rPr>
              <a:t>，并开启主从模式，并把</a:t>
            </a:r>
            <a:r>
              <a:rPr lang="en-US" altLang="zh-CN" dirty="0">
                <a:solidFill>
                  <a:schemeClr val="bg1"/>
                </a:solidFill>
              </a:rPr>
              <a:t>AP</a:t>
            </a:r>
            <a:r>
              <a:rPr lang="zh-CN" altLang="en-US" dirty="0">
                <a:solidFill>
                  <a:schemeClr val="bg1"/>
                </a:solidFill>
              </a:rPr>
              <a:t>接入</a:t>
            </a:r>
            <a:r>
              <a:rPr lang="en-US" altLang="zh-CN" dirty="0">
                <a:solidFill>
                  <a:schemeClr val="bg1"/>
                </a:solidFill>
              </a:rPr>
              <a:t>a</a:t>
            </a:r>
            <a:r>
              <a:rPr lang="zh-CN" altLang="en-US" dirty="0">
                <a:solidFill>
                  <a:schemeClr val="bg1"/>
                </a:solidFill>
              </a:rPr>
              <a:t>点的交换机，这样所有</a:t>
            </a:r>
            <a:r>
              <a:rPr lang="en-US" altLang="zh-CN" dirty="0">
                <a:solidFill>
                  <a:schemeClr val="bg1"/>
                </a:solidFill>
              </a:rPr>
              <a:t>a</a:t>
            </a:r>
            <a:r>
              <a:rPr lang="zh-CN" altLang="en-US" dirty="0">
                <a:solidFill>
                  <a:schemeClr val="bg1"/>
                </a:solidFill>
              </a:rPr>
              <a:t>点的电脑就可以连接</a:t>
            </a:r>
            <a:r>
              <a:rPr lang="en-US" altLang="zh-CN" dirty="0">
                <a:solidFill>
                  <a:schemeClr val="bg1"/>
                </a:solidFill>
              </a:rPr>
              <a:t>b</a:t>
            </a:r>
            <a:r>
              <a:rPr lang="zh-CN" altLang="en-US" dirty="0">
                <a:solidFill>
                  <a:schemeClr val="bg1"/>
                </a:solidFill>
              </a:rPr>
              <a:t>点的了。</a:t>
            </a:r>
            <a:endParaRPr lang="en-US" altLang="zh-CN" dirty="0">
              <a:solidFill>
                <a:schemeClr val="bg1"/>
              </a:solidFill>
            </a:endParaRPr>
          </a:p>
        </p:txBody>
      </p:sp>
    </p:spTree>
    <p:extLst>
      <p:ext uri="{BB962C8B-B14F-4D97-AF65-F5344CB8AC3E}">
        <p14:creationId xmlns:p14="http://schemas.microsoft.com/office/powerpoint/2010/main" val="2577950492"/>
      </p:ext>
    </p:extLst>
  </p:cSld>
  <p:clrMapOvr>
    <a:masterClrMapping/>
  </p:clrMapOvr>
  <p:transition spd="slow">
    <p:cove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rot="16200000">
            <a:off x="-2788624" y="792481"/>
            <a:ext cx="8594767" cy="5273039"/>
            <a:chOff x="1251204" y="190500"/>
            <a:chExt cx="9675114" cy="5935847"/>
          </a:xfrm>
        </p:grpSpPr>
        <p:sp>
          <p:nvSpPr>
            <p:cNvPr id="5" name="等腰三角形 4"/>
            <p:cNvSpPr/>
            <p:nvPr/>
          </p:nvSpPr>
          <p:spPr>
            <a:xfrm flipV="1">
              <a:off x="3489960" y="1463040"/>
              <a:ext cx="5212080" cy="449317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flipH="1" flipV="1">
              <a:off x="1781860" y="2514600"/>
              <a:ext cx="2174444" cy="1874520"/>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flipH="1">
              <a:off x="6308496" y="4489275"/>
              <a:ext cx="1701648" cy="146693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H="1">
              <a:off x="7717536" y="755694"/>
              <a:ext cx="1305816" cy="112570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H="1">
              <a:off x="8461247" y="2307020"/>
              <a:ext cx="992125" cy="85527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flipH="1">
              <a:off x="2668524" y="1170852"/>
              <a:ext cx="708052" cy="610389"/>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flipH="1">
              <a:off x="1251204" y="2973508"/>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flipH="1" flipV="1">
              <a:off x="10334244" y="31623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flipH="1" flipV="1">
              <a:off x="3095244" y="5883820"/>
              <a:ext cx="281332" cy="242527"/>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flipH="1">
              <a:off x="9520121" y="774217"/>
              <a:ext cx="1168149" cy="1007024"/>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H="1" flipV="1">
              <a:off x="10531602" y="190500"/>
              <a:ext cx="394716" cy="340272"/>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14239" y="1851645"/>
            <a:ext cx="2496342" cy="3154710"/>
          </a:xfrm>
          <a:prstGeom prst="rect">
            <a:avLst/>
          </a:prstGeom>
          <a:noFill/>
        </p:spPr>
        <p:txBody>
          <a:bodyPr wrap="square" rtlCol="0">
            <a:spAutoFit/>
          </a:bodyPr>
          <a:lstStyle/>
          <a:p>
            <a:pPr algn="ctr"/>
            <a:r>
              <a:rPr lang="en-US" altLang="zh-CN" sz="19900" b="1" dirty="0" smtClean="0">
                <a:solidFill>
                  <a:schemeClr val="bg1"/>
                </a:solidFill>
              </a:rPr>
              <a:t>2</a:t>
            </a:r>
            <a:endParaRPr lang="zh-CN" altLang="en-US" sz="19900" b="1" dirty="0">
              <a:solidFill>
                <a:schemeClr val="bg1"/>
              </a:solidFill>
            </a:endParaRPr>
          </a:p>
        </p:txBody>
      </p:sp>
      <p:sp>
        <p:nvSpPr>
          <p:cNvPr id="16" name="文本框 15"/>
          <p:cNvSpPr txBox="1"/>
          <p:nvPr/>
        </p:nvSpPr>
        <p:spPr>
          <a:xfrm>
            <a:off x="5868860" y="2450424"/>
            <a:ext cx="5200650" cy="523220"/>
          </a:xfrm>
          <a:prstGeom prst="rect">
            <a:avLst/>
          </a:prstGeom>
          <a:noFill/>
        </p:spPr>
        <p:txBody>
          <a:bodyPr wrap="square" rtlCol="0">
            <a:spAutoFit/>
          </a:bodyPr>
          <a:lstStyle/>
          <a:p>
            <a:r>
              <a:rPr lang="zh-CN" altLang="en-US" sz="2800" b="1" dirty="0">
                <a:solidFill>
                  <a:schemeClr val="accent2"/>
                </a:solidFill>
              </a:rPr>
              <a:t>认证方式</a:t>
            </a:r>
            <a:r>
              <a:rPr lang="zh-CN" altLang="en-US" sz="2800" b="1" dirty="0" smtClean="0">
                <a:solidFill>
                  <a:schemeClr val="accent2"/>
                </a:solidFill>
              </a:rPr>
              <a:t>分类与</a:t>
            </a:r>
            <a:r>
              <a:rPr lang="zh-CN" altLang="en-US" sz="2800" b="1" dirty="0">
                <a:solidFill>
                  <a:schemeClr val="accent2"/>
                </a:solidFill>
              </a:rPr>
              <a:t>过程</a:t>
            </a:r>
          </a:p>
        </p:txBody>
      </p:sp>
      <p:sp>
        <p:nvSpPr>
          <p:cNvPr id="17" name="文本框 16"/>
          <p:cNvSpPr txBox="1"/>
          <p:nvPr/>
        </p:nvSpPr>
        <p:spPr>
          <a:xfrm>
            <a:off x="5868860" y="3089060"/>
            <a:ext cx="4988386" cy="286232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bg1"/>
                </a:solidFill>
              </a:rPr>
              <a:t>为了增强无线网络安全性，至少需要提供认证和加密两个安全机制：</a:t>
            </a:r>
          </a:p>
          <a:p>
            <a:endParaRPr lang="zh-CN" altLang="en-US" dirty="0">
              <a:solidFill>
                <a:schemeClr val="bg1"/>
              </a:solidFill>
            </a:endParaRPr>
          </a:p>
          <a:p>
            <a:r>
              <a:rPr lang="zh-CN" altLang="en-US" b="1" dirty="0" smtClean="0">
                <a:solidFill>
                  <a:srgbClr val="2BB8AA"/>
                </a:solidFill>
              </a:rPr>
              <a:t>认证</a:t>
            </a:r>
            <a:r>
              <a:rPr lang="zh-CN" altLang="en-US" b="1" dirty="0">
                <a:solidFill>
                  <a:srgbClr val="2BB8AA"/>
                </a:solidFill>
              </a:rPr>
              <a:t>机制：</a:t>
            </a:r>
            <a:r>
              <a:rPr lang="zh-CN" altLang="en-US" dirty="0">
                <a:solidFill>
                  <a:schemeClr val="bg1"/>
                </a:solidFill>
              </a:rPr>
              <a:t>认证机制用来对用户的身份进行验证，以限定特定的用户（授权的用户）可以使用网络资源。</a:t>
            </a:r>
          </a:p>
          <a:p>
            <a:endParaRPr lang="zh-CN" altLang="en-US" dirty="0">
              <a:solidFill>
                <a:schemeClr val="bg1"/>
              </a:solidFill>
            </a:endParaRPr>
          </a:p>
          <a:p>
            <a:r>
              <a:rPr lang="zh-CN" altLang="en-US" b="1" dirty="0" smtClean="0">
                <a:solidFill>
                  <a:srgbClr val="2BB8AA"/>
                </a:solidFill>
              </a:rPr>
              <a:t>加密</a:t>
            </a:r>
            <a:r>
              <a:rPr lang="zh-CN" altLang="en-US" b="1" dirty="0">
                <a:solidFill>
                  <a:srgbClr val="2BB8AA"/>
                </a:solidFill>
              </a:rPr>
              <a:t>机制：</a:t>
            </a:r>
            <a:r>
              <a:rPr lang="zh-CN" altLang="en-US" dirty="0">
                <a:solidFill>
                  <a:schemeClr val="bg1"/>
                </a:solidFill>
              </a:rPr>
              <a:t>加密机制用来对无线链路的数据进行加密，以保证无线网络数据只被所期望的用户接收和理解。</a:t>
            </a:r>
          </a:p>
        </p:txBody>
      </p:sp>
    </p:spTree>
    <p:extLst>
      <p:ext uri="{BB962C8B-B14F-4D97-AF65-F5344CB8AC3E}">
        <p14:creationId xmlns:p14="http://schemas.microsoft.com/office/powerpoint/2010/main" val="544183371"/>
      </p:ext>
    </p:extLst>
  </p:cSld>
  <p:clrMapOvr>
    <a:masterClrMapping/>
  </p:clrMapOvr>
  <p:transition spd="slow">
    <p:cover/>
  </p:transition>
  <p:timing>
    <p:tnLst>
      <p:par>
        <p:cTn id="1" dur="indefinite" restart="never" nodeType="tmRoot"/>
      </p:par>
    </p:tnLst>
  </p:timing>
</p:sld>
</file>

<file path=ppt/theme/theme1.xml><?xml version="1.0" encoding="utf-8"?>
<a:theme xmlns:a="http://schemas.openxmlformats.org/drawingml/2006/main" name="Office 主题">
  <a:themeElements>
    <a:clrScheme name="水绿色">
      <a:dk1>
        <a:sysClr val="windowText" lastClr="000000"/>
      </a:dk1>
      <a:lt1>
        <a:sysClr val="window" lastClr="FFFFFF"/>
      </a:lt1>
      <a:dk2>
        <a:srgbClr val="373545"/>
      </a:dk2>
      <a:lt2>
        <a:srgbClr val="DCD8DC"/>
      </a:lt2>
      <a:accent1>
        <a:srgbClr val="FF684D"/>
      </a:accent1>
      <a:accent2>
        <a:srgbClr val="2BB8AA"/>
      </a:accent2>
      <a:accent3>
        <a:srgbClr val="3F3F3F"/>
      </a:accent3>
      <a:accent4>
        <a:srgbClr val="3F3F3F"/>
      </a:accent4>
      <a:accent5>
        <a:srgbClr val="3F3F3F"/>
      </a:accent5>
      <a:accent6>
        <a:srgbClr val="3F3F3F"/>
      </a:accent6>
      <a:hlink>
        <a:srgbClr val="FFFFFF"/>
      </a:hlink>
      <a:folHlink>
        <a:srgbClr val="8C8C8C"/>
      </a:folHlink>
    </a:clrScheme>
    <a:fontScheme name="微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473</TotalTime>
  <Words>3124</Words>
  <Application>Microsoft Office PowerPoint</Application>
  <PresentationFormat>宽屏</PresentationFormat>
  <Paragraphs>254</Paragraphs>
  <Slides>21</Slides>
  <Notes>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21</vt:i4>
      </vt:variant>
    </vt:vector>
  </HeadingPairs>
  <TitlesOfParts>
    <vt:vector size="30" baseType="lpstr">
      <vt:lpstr>Franchise</vt:lpstr>
      <vt:lpstr>Signika Negative</vt:lpstr>
      <vt:lpstr>Source Sans Pro Black</vt:lpstr>
      <vt:lpstr>Source Sans Pro Light</vt:lpstr>
      <vt:lpstr>宋体</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MOMODA素材</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MOMODA素材</dc:creator>
  <cp:lastModifiedBy>LordLiang</cp:lastModifiedBy>
  <cp:revision>93</cp:revision>
  <dcterms:created xsi:type="dcterms:W3CDTF">2015-01-21T16:40:03Z</dcterms:created>
  <dcterms:modified xsi:type="dcterms:W3CDTF">2016-05-22T15:52:17Z</dcterms:modified>
</cp:coreProperties>
</file>

<file path=docProps/thumbnail.jpeg>
</file>